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9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ameronpeebles:Desktop:OChemIISpring201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ameronpeebles:Desktop:OChemIISpring2015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ameronpeebles:Desktop:OChemIISpring2015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ameronpeebles:Desktop:OChemIISpring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46283573928259"/>
          <c:y val="0.143203266258384"/>
          <c:w val="0.770306867891514"/>
          <c:h val="0.76229046369203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graphs!$C$23</c:f>
              <c:strCache>
                <c:ptCount val="1"/>
                <c:pt idx="0">
                  <c:v>Missed the Wave</c:v>
                </c:pt>
              </c:strCache>
            </c:strRef>
          </c:tx>
          <c:invertIfNegative val="0"/>
          <c:cat>
            <c:multiLvlStrRef>
              <c:f>graphs!$A$24:$B$27</c:f>
              <c:multiLvlStrCache>
                <c:ptCount val="4"/>
                <c:lvl>
                  <c:pt idx="0">
                    <c:v>Complete</c:v>
                  </c:pt>
                  <c:pt idx="1">
                    <c:v>Drop</c:v>
                  </c:pt>
                  <c:pt idx="2">
                    <c:v>Complete</c:v>
                  </c:pt>
                  <c:pt idx="3">
                    <c:v>Drop</c:v>
                  </c:pt>
                </c:lvl>
                <c:lvl>
                  <c:pt idx="0">
                    <c:v>No Program</c:v>
                  </c:pt>
                  <c:pt idx="2">
                    <c:v>Success</c:v>
                  </c:pt>
                </c:lvl>
              </c:multiLvlStrCache>
            </c:multiLvlStrRef>
          </c:cat>
          <c:val>
            <c:numRef>
              <c:f>graphs!$C$24:$C$27</c:f>
              <c:numCache>
                <c:formatCode>0.0</c:formatCode>
                <c:ptCount val="4"/>
                <c:pt idx="0">
                  <c:v>0.767263427109974</c:v>
                </c:pt>
                <c:pt idx="1">
                  <c:v>0.518518518518518</c:v>
                </c:pt>
                <c:pt idx="2">
                  <c:v>0.953125</c:v>
                </c:pt>
                <c:pt idx="3">
                  <c:v>0.5</c:v>
                </c:pt>
              </c:numCache>
            </c:numRef>
          </c:val>
        </c:ser>
        <c:ser>
          <c:idx val="1"/>
          <c:order val="1"/>
          <c:tx>
            <c:strRef>
              <c:f>graphs!$D$23</c:f>
              <c:strCache>
                <c:ptCount val="1"/>
                <c:pt idx="0">
                  <c:v>Problem Solving Session</c:v>
                </c:pt>
              </c:strCache>
            </c:strRef>
          </c:tx>
          <c:invertIfNegative val="0"/>
          <c:cat>
            <c:multiLvlStrRef>
              <c:f>graphs!$A$24:$B$27</c:f>
              <c:multiLvlStrCache>
                <c:ptCount val="4"/>
                <c:lvl>
                  <c:pt idx="0">
                    <c:v>Complete</c:v>
                  </c:pt>
                  <c:pt idx="1">
                    <c:v>Drop</c:v>
                  </c:pt>
                  <c:pt idx="2">
                    <c:v>Complete</c:v>
                  </c:pt>
                  <c:pt idx="3">
                    <c:v>Drop</c:v>
                  </c:pt>
                </c:lvl>
                <c:lvl>
                  <c:pt idx="0">
                    <c:v>No Program</c:v>
                  </c:pt>
                  <c:pt idx="2">
                    <c:v>Success</c:v>
                  </c:pt>
                </c:lvl>
              </c:multiLvlStrCache>
            </c:multiLvlStrRef>
          </c:cat>
          <c:val>
            <c:numRef>
              <c:f>graphs!$D$24:$D$27</c:f>
              <c:numCache>
                <c:formatCode>0.0</c:formatCode>
                <c:ptCount val="4"/>
                <c:pt idx="0">
                  <c:v>0.969309462915601</c:v>
                </c:pt>
                <c:pt idx="1">
                  <c:v>0.037037037037037</c:v>
                </c:pt>
                <c:pt idx="2">
                  <c:v>1.984375</c:v>
                </c:pt>
                <c:pt idx="3">
                  <c:v>0.0</c:v>
                </c:pt>
              </c:numCache>
            </c:numRef>
          </c:val>
        </c:ser>
        <c:ser>
          <c:idx val="2"/>
          <c:order val="2"/>
          <c:tx>
            <c:strRef>
              <c:f>graphs!$E$23</c:f>
              <c:strCache>
                <c:ptCount val="1"/>
                <c:pt idx="0">
                  <c:v>All Simulcast</c:v>
                </c:pt>
              </c:strCache>
            </c:strRef>
          </c:tx>
          <c:invertIfNegative val="0"/>
          <c:cat>
            <c:multiLvlStrRef>
              <c:f>graphs!$A$24:$B$27</c:f>
              <c:multiLvlStrCache>
                <c:ptCount val="4"/>
                <c:lvl>
                  <c:pt idx="0">
                    <c:v>Complete</c:v>
                  </c:pt>
                  <c:pt idx="1">
                    <c:v>Drop</c:v>
                  </c:pt>
                  <c:pt idx="2">
                    <c:v>Complete</c:v>
                  </c:pt>
                  <c:pt idx="3">
                    <c:v>Drop</c:v>
                  </c:pt>
                </c:lvl>
                <c:lvl>
                  <c:pt idx="0">
                    <c:v>No Program</c:v>
                  </c:pt>
                  <c:pt idx="2">
                    <c:v>Success</c:v>
                  </c:pt>
                </c:lvl>
              </c:multiLvlStrCache>
            </c:multiLvlStrRef>
          </c:cat>
          <c:val>
            <c:numRef>
              <c:f>graphs!$E$24:$E$27</c:f>
              <c:numCache>
                <c:formatCode>0.0</c:formatCode>
                <c:ptCount val="4"/>
                <c:pt idx="0">
                  <c:v>3.762148337595908</c:v>
                </c:pt>
                <c:pt idx="1">
                  <c:v>0.851851851851852</c:v>
                </c:pt>
                <c:pt idx="2">
                  <c:v>5.078125</c:v>
                </c:pt>
                <c:pt idx="3">
                  <c:v>0.125</c:v>
                </c:pt>
              </c:numCache>
            </c:numRef>
          </c:val>
        </c:ser>
        <c:ser>
          <c:idx val="3"/>
          <c:order val="3"/>
          <c:tx>
            <c:strRef>
              <c:f>graphs!$F$23</c:f>
              <c:strCache>
                <c:ptCount val="1"/>
                <c:pt idx="0">
                  <c:v>Total Attendance</c:v>
                </c:pt>
              </c:strCache>
            </c:strRef>
          </c:tx>
          <c:invertIfNegative val="0"/>
          <c:cat>
            <c:multiLvlStrRef>
              <c:f>graphs!$A$24:$B$27</c:f>
              <c:multiLvlStrCache>
                <c:ptCount val="4"/>
                <c:lvl>
                  <c:pt idx="0">
                    <c:v>Complete</c:v>
                  </c:pt>
                  <c:pt idx="1">
                    <c:v>Drop</c:v>
                  </c:pt>
                  <c:pt idx="2">
                    <c:v>Complete</c:v>
                  </c:pt>
                  <c:pt idx="3">
                    <c:v>Drop</c:v>
                  </c:pt>
                </c:lvl>
                <c:lvl>
                  <c:pt idx="0">
                    <c:v>No Program</c:v>
                  </c:pt>
                  <c:pt idx="2">
                    <c:v>Success</c:v>
                  </c:pt>
                </c:lvl>
              </c:multiLvlStrCache>
            </c:multiLvlStrRef>
          </c:cat>
          <c:val>
            <c:numRef>
              <c:f>graphs!$F$24:$F$27</c:f>
              <c:numCache>
                <c:formatCode>0.0</c:formatCode>
                <c:ptCount val="4"/>
                <c:pt idx="0">
                  <c:v>5.498721227621481</c:v>
                </c:pt>
                <c:pt idx="1">
                  <c:v>1.407407407407407</c:v>
                </c:pt>
                <c:pt idx="2">
                  <c:v>8.015625</c:v>
                </c:pt>
                <c:pt idx="3">
                  <c:v>0.625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43723576"/>
        <c:axId val="2144111784"/>
        <c:axId val="2144644072"/>
      </c:bar3DChart>
      <c:catAx>
        <c:axId val="21437235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144111784"/>
        <c:crosses val="autoZero"/>
        <c:auto val="1"/>
        <c:lblAlgn val="ctr"/>
        <c:lblOffset val="100"/>
        <c:noMultiLvlLbl val="0"/>
      </c:catAx>
      <c:valAx>
        <c:axId val="214411178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143723576"/>
        <c:crosses val="autoZero"/>
        <c:crossBetween val="between"/>
      </c:valAx>
      <c:serAx>
        <c:axId val="21446440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144111784"/>
        <c:crosses val="autoZero"/>
      </c:serAx>
    </c:plotArea>
    <c:legend>
      <c:legendPos val="t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46283573928259"/>
          <c:y val="0.143203266258384"/>
          <c:w val="0.770306867891514"/>
          <c:h val="0.76229046369203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graphs!$C$6</c:f>
              <c:strCache>
                <c:ptCount val="1"/>
                <c:pt idx="0">
                  <c:v>Missed the Wave</c:v>
                </c:pt>
              </c:strCache>
            </c:strRef>
          </c:tx>
          <c:invertIfNegative val="0"/>
          <c:cat>
            <c:multiLvlStrRef>
              <c:f>graphs!$A$7:$B$10</c:f>
              <c:multiLvlStrCache>
                <c:ptCount val="4"/>
                <c:lvl>
                  <c:pt idx="0">
                    <c:v>Complete</c:v>
                  </c:pt>
                  <c:pt idx="1">
                    <c:v>Drop</c:v>
                  </c:pt>
                  <c:pt idx="2">
                    <c:v>Complete</c:v>
                  </c:pt>
                  <c:pt idx="3">
                    <c:v>Drop</c:v>
                  </c:pt>
                </c:lvl>
                <c:lvl>
                  <c:pt idx="0">
                    <c:v>No Program</c:v>
                  </c:pt>
                  <c:pt idx="2">
                    <c:v>Success</c:v>
                  </c:pt>
                </c:lvl>
              </c:multiLvlStrCache>
            </c:multiLvlStrRef>
          </c:cat>
          <c:val>
            <c:numRef>
              <c:f>graphs!$C$7:$C$10</c:f>
              <c:numCache>
                <c:formatCode>0.0</c:formatCode>
                <c:ptCount val="4"/>
                <c:pt idx="0">
                  <c:v>0.767263427109974</c:v>
                </c:pt>
                <c:pt idx="1">
                  <c:v>0.518518518518518</c:v>
                </c:pt>
                <c:pt idx="2">
                  <c:v>0.953125</c:v>
                </c:pt>
                <c:pt idx="3">
                  <c:v>0.5</c:v>
                </c:pt>
              </c:numCache>
            </c:numRef>
          </c:val>
        </c:ser>
        <c:ser>
          <c:idx val="1"/>
          <c:order val="1"/>
          <c:tx>
            <c:strRef>
              <c:f>graphs!$D$6</c:f>
              <c:strCache>
                <c:ptCount val="1"/>
                <c:pt idx="0">
                  <c:v>Problem Solving Session</c:v>
                </c:pt>
              </c:strCache>
            </c:strRef>
          </c:tx>
          <c:invertIfNegative val="0"/>
          <c:cat>
            <c:multiLvlStrRef>
              <c:f>graphs!$A$7:$B$10</c:f>
              <c:multiLvlStrCache>
                <c:ptCount val="4"/>
                <c:lvl>
                  <c:pt idx="0">
                    <c:v>Complete</c:v>
                  </c:pt>
                  <c:pt idx="1">
                    <c:v>Drop</c:v>
                  </c:pt>
                  <c:pt idx="2">
                    <c:v>Complete</c:v>
                  </c:pt>
                  <c:pt idx="3">
                    <c:v>Drop</c:v>
                  </c:pt>
                </c:lvl>
                <c:lvl>
                  <c:pt idx="0">
                    <c:v>No Program</c:v>
                  </c:pt>
                  <c:pt idx="2">
                    <c:v>Success</c:v>
                  </c:pt>
                </c:lvl>
              </c:multiLvlStrCache>
            </c:multiLvlStrRef>
          </c:cat>
          <c:val>
            <c:numRef>
              <c:f>graphs!$D$7:$D$10</c:f>
              <c:numCache>
                <c:formatCode>0.0</c:formatCode>
                <c:ptCount val="4"/>
                <c:pt idx="0">
                  <c:v>0.969309462915601</c:v>
                </c:pt>
                <c:pt idx="1">
                  <c:v>0.037037037037037</c:v>
                </c:pt>
                <c:pt idx="2">
                  <c:v>1.984375</c:v>
                </c:pt>
                <c:pt idx="3">
                  <c:v>0.0</c:v>
                </c:pt>
              </c:numCache>
            </c:numRef>
          </c:val>
        </c:ser>
        <c:ser>
          <c:idx val="2"/>
          <c:order val="2"/>
          <c:tx>
            <c:strRef>
              <c:f>graphs!$E$6</c:f>
              <c:strCache>
                <c:ptCount val="1"/>
                <c:pt idx="0">
                  <c:v>Realtime Simulcast</c:v>
                </c:pt>
              </c:strCache>
            </c:strRef>
          </c:tx>
          <c:invertIfNegative val="0"/>
          <c:cat>
            <c:multiLvlStrRef>
              <c:f>graphs!$A$7:$B$10</c:f>
              <c:multiLvlStrCache>
                <c:ptCount val="4"/>
                <c:lvl>
                  <c:pt idx="0">
                    <c:v>Complete</c:v>
                  </c:pt>
                  <c:pt idx="1">
                    <c:v>Drop</c:v>
                  </c:pt>
                  <c:pt idx="2">
                    <c:v>Complete</c:v>
                  </c:pt>
                  <c:pt idx="3">
                    <c:v>Drop</c:v>
                  </c:pt>
                </c:lvl>
                <c:lvl>
                  <c:pt idx="0">
                    <c:v>No Program</c:v>
                  </c:pt>
                  <c:pt idx="2">
                    <c:v>Success</c:v>
                  </c:pt>
                </c:lvl>
              </c:multiLvlStrCache>
            </c:multiLvlStrRef>
          </c:cat>
          <c:val>
            <c:numRef>
              <c:f>graphs!$E$7:$E$10</c:f>
              <c:numCache>
                <c:formatCode>0.0</c:formatCode>
                <c:ptCount val="4"/>
                <c:pt idx="0">
                  <c:v>2.695652173913041</c:v>
                </c:pt>
                <c:pt idx="1">
                  <c:v>0.407407407407407</c:v>
                </c:pt>
                <c:pt idx="2">
                  <c:v>4.140625</c:v>
                </c:pt>
                <c:pt idx="3">
                  <c:v>0.0</c:v>
                </c:pt>
              </c:numCache>
            </c:numRef>
          </c:val>
        </c:ser>
        <c:ser>
          <c:idx val="3"/>
          <c:order val="3"/>
          <c:tx>
            <c:strRef>
              <c:f>graphs!$F$6</c:f>
              <c:strCache>
                <c:ptCount val="1"/>
                <c:pt idx="0">
                  <c:v>Total Attendance</c:v>
                </c:pt>
              </c:strCache>
            </c:strRef>
          </c:tx>
          <c:invertIfNegative val="0"/>
          <c:cat>
            <c:multiLvlStrRef>
              <c:f>graphs!$A$7:$B$10</c:f>
              <c:multiLvlStrCache>
                <c:ptCount val="4"/>
                <c:lvl>
                  <c:pt idx="0">
                    <c:v>Complete</c:v>
                  </c:pt>
                  <c:pt idx="1">
                    <c:v>Drop</c:v>
                  </c:pt>
                  <c:pt idx="2">
                    <c:v>Complete</c:v>
                  </c:pt>
                  <c:pt idx="3">
                    <c:v>Drop</c:v>
                  </c:pt>
                </c:lvl>
                <c:lvl>
                  <c:pt idx="0">
                    <c:v>No Program</c:v>
                  </c:pt>
                  <c:pt idx="2">
                    <c:v>Success</c:v>
                  </c:pt>
                </c:lvl>
              </c:multiLvlStrCache>
            </c:multiLvlStrRef>
          </c:cat>
          <c:val>
            <c:numRef>
              <c:f>graphs!$F$7:$F$10</c:f>
              <c:numCache>
                <c:formatCode>0.0</c:formatCode>
                <c:ptCount val="4"/>
                <c:pt idx="0">
                  <c:v>5.498721227621481</c:v>
                </c:pt>
                <c:pt idx="1">
                  <c:v>1.407407407407407</c:v>
                </c:pt>
                <c:pt idx="2">
                  <c:v>8.015625</c:v>
                </c:pt>
                <c:pt idx="3">
                  <c:v>0.625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44152888"/>
        <c:axId val="2144122776"/>
        <c:axId val="-2138784488"/>
      </c:bar3DChart>
      <c:catAx>
        <c:axId val="21441528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144122776"/>
        <c:crosses val="autoZero"/>
        <c:auto val="1"/>
        <c:lblAlgn val="ctr"/>
        <c:lblOffset val="100"/>
        <c:noMultiLvlLbl val="0"/>
      </c:catAx>
      <c:valAx>
        <c:axId val="2144122776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144152888"/>
        <c:crosses val="autoZero"/>
        <c:crossBetween val="between"/>
      </c:valAx>
      <c:serAx>
        <c:axId val="-21387844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144122776"/>
        <c:crosses val="autoZero"/>
      </c:serAx>
    </c:plotArea>
    <c:legend>
      <c:legendPos val="t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46283573928259"/>
          <c:y val="0.143203266258384"/>
          <c:w val="0.770306867891514"/>
          <c:h val="0.76229046369203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graphs!$C$14</c:f>
              <c:strCache>
                <c:ptCount val="1"/>
                <c:pt idx="0">
                  <c:v>Missed the Wave</c:v>
                </c:pt>
              </c:strCache>
            </c:strRef>
          </c:tx>
          <c:invertIfNegative val="0"/>
          <c:cat>
            <c:multiLvlStrRef>
              <c:f>graphs!$A$15:$B$18</c:f>
              <c:multiLvlStrCache>
                <c:ptCount val="4"/>
                <c:lvl>
                  <c:pt idx="0">
                    <c:v>Complete</c:v>
                  </c:pt>
                  <c:pt idx="1">
                    <c:v>Drop</c:v>
                  </c:pt>
                  <c:pt idx="2">
                    <c:v>Complete</c:v>
                  </c:pt>
                  <c:pt idx="3">
                    <c:v>Drop</c:v>
                  </c:pt>
                </c:lvl>
                <c:lvl>
                  <c:pt idx="0">
                    <c:v>No Program</c:v>
                  </c:pt>
                  <c:pt idx="2">
                    <c:v>Success</c:v>
                  </c:pt>
                </c:lvl>
              </c:multiLvlStrCache>
            </c:multiLvlStrRef>
          </c:cat>
          <c:val>
            <c:numRef>
              <c:f>graphs!$C$15:$C$18</c:f>
              <c:numCache>
                <c:formatCode>0.0</c:formatCode>
                <c:ptCount val="4"/>
                <c:pt idx="0">
                  <c:v>0.767263427109974</c:v>
                </c:pt>
                <c:pt idx="1">
                  <c:v>0.518518518518518</c:v>
                </c:pt>
                <c:pt idx="2">
                  <c:v>0.953125</c:v>
                </c:pt>
                <c:pt idx="3">
                  <c:v>0.5</c:v>
                </c:pt>
              </c:numCache>
            </c:numRef>
          </c:val>
        </c:ser>
        <c:ser>
          <c:idx val="1"/>
          <c:order val="1"/>
          <c:tx>
            <c:strRef>
              <c:f>graphs!$D$14</c:f>
              <c:strCache>
                <c:ptCount val="1"/>
                <c:pt idx="0">
                  <c:v>Problem Solving Session</c:v>
                </c:pt>
              </c:strCache>
            </c:strRef>
          </c:tx>
          <c:invertIfNegative val="0"/>
          <c:cat>
            <c:multiLvlStrRef>
              <c:f>graphs!$A$15:$B$18</c:f>
              <c:multiLvlStrCache>
                <c:ptCount val="4"/>
                <c:lvl>
                  <c:pt idx="0">
                    <c:v>Complete</c:v>
                  </c:pt>
                  <c:pt idx="1">
                    <c:v>Drop</c:v>
                  </c:pt>
                  <c:pt idx="2">
                    <c:v>Complete</c:v>
                  </c:pt>
                  <c:pt idx="3">
                    <c:v>Drop</c:v>
                  </c:pt>
                </c:lvl>
                <c:lvl>
                  <c:pt idx="0">
                    <c:v>No Program</c:v>
                  </c:pt>
                  <c:pt idx="2">
                    <c:v>Success</c:v>
                  </c:pt>
                </c:lvl>
              </c:multiLvlStrCache>
            </c:multiLvlStrRef>
          </c:cat>
          <c:val>
            <c:numRef>
              <c:f>graphs!$D$15:$D$18</c:f>
              <c:numCache>
                <c:formatCode>0.0</c:formatCode>
                <c:ptCount val="4"/>
                <c:pt idx="0">
                  <c:v>0.969309462915601</c:v>
                </c:pt>
                <c:pt idx="1">
                  <c:v>0.037037037037037</c:v>
                </c:pt>
                <c:pt idx="2">
                  <c:v>1.984375</c:v>
                </c:pt>
                <c:pt idx="3">
                  <c:v>0.0</c:v>
                </c:pt>
              </c:numCache>
            </c:numRef>
          </c:val>
        </c:ser>
        <c:ser>
          <c:idx val="2"/>
          <c:order val="2"/>
          <c:tx>
            <c:strRef>
              <c:f>graphs!$E$14</c:f>
              <c:strCache>
                <c:ptCount val="1"/>
                <c:pt idx="0">
                  <c:v>Rewatch Simulcast</c:v>
                </c:pt>
              </c:strCache>
            </c:strRef>
          </c:tx>
          <c:invertIfNegative val="0"/>
          <c:cat>
            <c:multiLvlStrRef>
              <c:f>graphs!$A$15:$B$18</c:f>
              <c:multiLvlStrCache>
                <c:ptCount val="4"/>
                <c:lvl>
                  <c:pt idx="0">
                    <c:v>Complete</c:v>
                  </c:pt>
                  <c:pt idx="1">
                    <c:v>Drop</c:v>
                  </c:pt>
                  <c:pt idx="2">
                    <c:v>Complete</c:v>
                  </c:pt>
                  <c:pt idx="3">
                    <c:v>Drop</c:v>
                  </c:pt>
                </c:lvl>
                <c:lvl>
                  <c:pt idx="0">
                    <c:v>No Program</c:v>
                  </c:pt>
                  <c:pt idx="2">
                    <c:v>Success</c:v>
                  </c:pt>
                </c:lvl>
              </c:multiLvlStrCache>
            </c:multiLvlStrRef>
          </c:cat>
          <c:val>
            <c:numRef>
              <c:f>graphs!$E$15:$E$18</c:f>
              <c:numCache>
                <c:formatCode>0.0</c:formatCode>
                <c:ptCount val="4"/>
                <c:pt idx="0">
                  <c:v>2.725490196078431</c:v>
                </c:pt>
                <c:pt idx="1">
                  <c:v>3.0</c:v>
                </c:pt>
                <c:pt idx="2">
                  <c:v>2.4</c:v>
                </c:pt>
                <c:pt idx="3">
                  <c:v>1.0</c:v>
                </c:pt>
              </c:numCache>
            </c:numRef>
          </c:val>
        </c:ser>
        <c:ser>
          <c:idx val="3"/>
          <c:order val="3"/>
          <c:tx>
            <c:strRef>
              <c:f>graphs!$F$14</c:f>
              <c:strCache>
                <c:ptCount val="1"/>
                <c:pt idx="0">
                  <c:v>Total Attendance</c:v>
                </c:pt>
              </c:strCache>
            </c:strRef>
          </c:tx>
          <c:invertIfNegative val="0"/>
          <c:cat>
            <c:multiLvlStrRef>
              <c:f>graphs!$A$15:$B$18</c:f>
              <c:multiLvlStrCache>
                <c:ptCount val="4"/>
                <c:lvl>
                  <c:pt idx="0">
                    <c:v>Complete</c:v>
                  </c:pt>
                  <c:pt idx="1">
                    <c:v>Drop</c:v>
                  </c:pt>
                  <c:pt idx="2">
                    <c:v>Complete</c:v>
                  </c:pt>
                  <c:pt idx="3">
                    <c:v>Drop</c:v>
                  </c:pt>
                </c:lvl>
                <c:lvl>
                  <c:pt idx="0">
                    <c:v>No Program</c:v>
                  </c:pt>
                  <c:pt idx="2">
                    <c:v>Success</c:v>
                  </c:pt>
                </c:lvl>
              </c:multiLvlStrCache>
            </c:multiLvlStrRef>
          </c:cat>
          <c:val>
            <c:numRef>
              <c:f>graphs!$F$15:$F$18</c:f>
              <c:numCache>
                <c:formatCode>0.0</c:formatCode>
                <c:ptCount val="4"/>
                <c:pt idx="0">
                  <c:v>5.498721227621481</c:v>
                </c:pt>
                <c:pt idx="1">
                  <c:v>1.407407407407407</c:v>
                </c:pt>
                <c:pt idx="2">
                  <c:v>8.015625</c:v>
                </c:pt>
                <c:pt idx="3">
                  <c:v>0.625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43416776"/>
        <c:axId val="2144070424"/>
        <c:axId val="2144062152"/>
      </c:bar3DChart>
      <c:catAx>
        <c:axId val="21434167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144070424"/>
        <c:crosses val="autoZero"/>
        <c:auto val="1"/>
        <c:lblAlgn val="ctr"/>
        <c:lblOffset val="100"/>
        <c:noMultiLvlLbl val="0"/>
      </c:catAx>
      <c:valAx>
        <c:axId val="214407042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143416776"/>
        <c:crosses val="autoZero"/>
        <c:crossBetween val="between"/>
      </c:valAx>
      <c:serAx>
        <c:axId val="21440621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144070424"/>
        <c:crosses val="autoZero"/>
      </c:serAx>
    </c:plotArea>
    <c:legend>
      <c:legendPos val="t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Sheet1!$I$39:$I$41</c:f>
              <c:strCache>
                <c:ptCount val="3"/>
                <c:pt idx="0">
                  <c:v>Whole Class</c:v>
                </c:pt>
                <c:pt idx="1">
                  <c:v>Success</c:v>
                </c:pt>
                <c:pt idx="2">
                  <c:v>No Program</c:v>
                </c:pt>
              </c:strCache>
            </c:strRef>
          </c:cat>
          <c:val>
            <c:numRef>
              <c:f>Sheet1!$J$39:$J$41</c:f>
              <c:numCache>
                <c:formatCode>0.0</c:formatCode>
                <c:ptCount val="3"/>
                <c:pt idx="0">
                  <c:v>87.93207255407823</c:v>
                </c:pt>
                <c:pt idx="1">
                  <c:v>85.95559207420187</c:v>
                </c:pt>
                <c:pt idx="2">
                  <c:v>88.2555885405541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36971320"/>
        <c:axId val="2113481528"/>
      </c:barChart>
      <c:catAx>
        <c:axId val="-2136971320"/>
        <c:scaling>
          <c:orientation val="minMax"/>
        </c:scaling>
        <c:delete val="0"/>
        <c:axPos val="b"/>
        <c:majorTickMark val="out"/>
        <c:minorTickMark val="none"/>
        <c:tickLblPos val="nextTo"/>
        <c:crossAx val="2113481528"/>
        <c:crosses val="autoZero"/>
        <c:auto val="1"/>
        <c:lblAlgn val="ctr"/>
        <c:lblOffset val="100"/>
        <c:noMultiLvlLbl val="0"/>
      </c:catAx>
      <c:valAx>
        <c:axId val="2113481528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crossAx val="-2136971320"/>
        <c:crosses val="autoZero"/>
        <c:crossBetween val="between"/>
        <c:majorUnit val="1.0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724B-6EB2-4A46-9180-46112FD99EEE}" type="datetimeFigureOut">
              <a:rPr lang="en-US" smtClean="0"/>
              <a:t>5/29/15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1716-D3ED-0B4E-ADE4-786EE95E3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726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724B-6EB2-4A46-9180-46112FD99EEE}" type="datetimeFigureOut">
              <a:rPr lang="en-US" smtClean="0"/>
              <a:t>5/29/15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1716-D3ED-0B4E-ADE4-786EE95E3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561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724B-6EB2-4A46-9180-46112FD99EEE}" type="datetimeFigureOut">
              <a:rPr lang="en-US" smtClean="0"/>
              <a:t>5/29/15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1716-D3ED-0B4E-ADE4-786EE95E3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81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724B-6EB2-4A46-9180-46112FD99EEE}" type="datetimeFigureOut">
              <a:rPr lang="en-US" smtClean="0"/>
              <a:t>5/29/15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1716-D3ED-0B4E-ADE4-786EE95E3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93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724B-6EB2-4A46-9180-46112FD99EEE}" type="datetimeFigureOut">
              <a:rPr lang="en-US" smtClean="0"/>
              <a:t>5/29/15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1716-D3ED-0B4E-ADE4-786EE95E3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886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724B-6EB2-4A46-9180-46112FD99EEE}" type="datetimeFigureOut">
              <a:rPr lang="en-US" smtClean="0"/>
              <a:t>5/29/15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1716-D3ED-0B4E-ADE4-786EE95E3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5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724B-6EB2-4A46-9180-46112FD99EEE}" type="datetimeFigureOut">
              <a:rPr lang="en-US" smtClean="0"/>
              <a:t>5/29/15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1716-D3ED-0B4E-ADE4-786EE95E3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21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724B-6EB2-4A46-9180-46112FD99EEE}" type="datetimeFigureOut">
              <a:rPr lang="en-US" smtClean="0"/>
              <a:t>5/29/15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1716-D3ED-0B4E-ADE4-786EE95E3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36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724B-6EB2-4A46-9180-46112FD99EEE}" type="datetimeFigureOut">
              <a:rPr lang="en-US" smtClean="0"/>
              <a:t>5/29/15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1716-D3ED-0B4E-ADE4-786EE95E3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751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724B-6EB2-4A46-9180-46112FD99EEE}" type="datetimeFigureOut">
              <a:rPr lang="en-US" smtClean="0"/>
              <a:t>5/29/15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1716-D3ED-0B4E-ADE4-786EE95E3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233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724B-6EB2-4A46-9180-46112FD99EEE}" type="datetimeFigureOut">
              <a:rPr lang="en-US" smtClean="0"/>
              <a:t>5/29/15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01716-D3ED-0B4E-ADE4-786EE95E3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617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A724B-6EB2-4A46-9180-46112FD99EEE}" type="datetimeFigureOut">
              <a:rPr lang="en-US" smtClean="0"/>
              <a:t>5/29/15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01716-D3ED-0B4E-ADE4-786EE95E3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318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For the following slides:</a:t>
            </a:r>
          </a:p>
          <a:p>
            <a:r>
              <a:rPr lang="en-US" dirty="0" smtClean="0"/>
              <a:t>The “All Simulcast” chart includes both averages of the Simulcast watched/chatted as the office hour was being performed (called “</a:t>
            </a:r>
            <a:r>
              <a:rPr lang="en-US" dirty="0" err="1" smtClean="0"/>
              <a:t>Realtime</a:t>
            </a:r>
            <a:r>
              <a:rPr lang="en-US" dirty="0" smtClean="0"/>
              <a:t> Simulcast”) and as it was being </a:t>
            </a:r>
            <a:r>
              <a:rPr lang="en-US" dirty="0" err="1" smtClean="0"/>
              <a:t>rewatched</a:t>
            </a:r>
            <a:r>
              <a:rPr lang="en-US" dirty="0" smtClean="0"/>
              <a:t> later (called “</a:t>
            </a:r>
            <a:r>
              <a:rPr lang="en-US" dirty="0" err="1" smtClean="0"/>
              <a:t>Rewatch</a:t>
            </a:r>
            <a:r>
              <a:rPr lang="en-US" dirty="0" smtClean="0"/>
              <a:t> Simulcast”)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Rewatch</a:t>
            </a:r>
            <a:r>
              <a:rPr lang="en-US" dirty="0" smtClean="0"/>
              <a:t> Simulcast has a large difference in participation from kids who dropped the class!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495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014529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15581" y="548648"/>
            <a:ext cx="75183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Average # of office hours attended over the semester by </a:t>
            </a:r>
            <a:r>
              <a:rPr lang="en-US" sz="1600" b="1" dirty="0" smtClean="0"/>
              <a:t>program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279233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491655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15581" y="548648"/>
            <a:ext cx="75183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Average # of office hours attended over the semester by </a:t>
            </a:r>
            <a:r>
              <a:rPr lang="en-US" sz="1600" b="1" dirty="0" smtClean="0"/>
              <a:t>program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99076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108635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15581" y="548648"/>
            <a:ext cx="75183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Average # of office hours attended over the semester by </a:t>
            </a:r>
            <a:r>
              <a:rPr lang="en-US" sz="1600" b="1" dirty="0" smtClean="0"/>
              <a:t>program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99076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0441346"/>
              </p:ext>
            </p:extLst>
          </p:nvPr>
        </p:nvGraphicFramePr>
        <p:xfrm>
          <a:off x="2750053" y="1676399"/>
          <a:ext cx="3403600" cy="3849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15581" y="548648"/>
            <a:ext cx="75183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Average </a:t>
            </a:r>
            <a:r>
              <a:rPr lang="en-US" sz="1600" b="1" dirty="0" smtClean="0"/>
              <a:t>final grade </a:t>
            </a:r>
            <a:r>
              <a:rPr lang="en-US" sz="1600" b="1" dirty="0"/>
              <a:t>by </a:t>
            </a:r>
            <a:r>
              <a:rPr lang="en-US" sz="1600" b="1" dirty="0" smtClean="0"/>
              <a:t>program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449313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102</Words>
  <Application>Microsoft Macintosh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Cameron Peebles</dc:creator>
  <cp:lastModifiedBy>Cameron Peebles</cp:lastModifiedBy>
  <cp:revision>5</cp:revision>
  <dcterms:created xsi:type="dcterms:W3CDTF">2015-05-28T16:43:09Z</dcterms:created>
  <dcterms:modified xsi:type="dcterms:W3CDTF">2015-05-29T07:30:05Z</dcterms:modified>
</cp:coreProperties>
</file>