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eronpeebles:Desktop:OChemIISpring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eronpeebles:Desktop:OChemIISpring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eronpeebles:Desktop:OChemIISpring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6283573928259"/>
          <c:y val="0.143203266258384"/>
          <c:w val="0.770306867891514"/>
          <c:h val="0.76229046369203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graphs!$C$23</c:f>
              <c:strCache>
                <c:ptCount val="1"/>
                <c:pt idx="0">
                  <c:v>Missed the Wave</c:v>
                </c:pt>
              </c:strCache>
            </c:strRef>
          </c:tx>
          <c:invertIfNegative val="0"/>
          <c:cat>
            <c:multiLvlStrRef>
              <c:f>graphs!$A$24:$B$27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graphs!$C$24:$C$27</c:f>
              <c:numCache>
                <c:formatCode>0.0</c:formatCode>
                <c:ptCount val="4"/>
                <c:pt idx="0">
                  <c:v>0.767263427109974</c:v>
                </c:pt>
                <c:pt idx="1">
                  <c:v>0.518518518518518</c:v>
                </c:pt>
                <c:pt idx="2">
                  <c:v>0.953125</c:v>
                </c:pt>
                <c:pt idx="3">
                  <c:v>0.5</c:v>
                </c:pt>
              </c:numCache>
            </c:numRef>
          </c:val>
        </c:ser>
        <c:ser>
          <c:idx val="1"/>
          <c:order val="1"/>
          <c:tx>
            <c:strRef>
              <c:f>graphs!$D$23</c:f>
              <c:strCache>
                <c:ptCount val="1"/>
                <c:pt idx="0">
                  <c:v>Problem Solving Session</c:v>
                </c:pt>
              </c:strCache>
            </c:strRef>
          </c:tx>
          <c:invertIfNegative val="0"/>
          <c:cat>
            <c:multiLvlStrRef>
              <c:f>graphs!$A$24:$B$27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graphs!$D$24:$D$27</c:f>
              <c:numCache>
                <c:formatCode>0.0</c:formatCode>
                <c:ptCount val="4"/>
                <c:pt idx="0">
                  <c:v>0.969309462915601</c:v>
                </c:pt>
                <c:pt idx="1">
                  <c:v>0.037037037037037</c:v>
                </c:pt>
                <c:pt idx="2">
                  <c:v>1.984375</c:v>
                </c:pt>
                <c:pt idx="3">
                  <c:v>0.0</c:v>
                </c:pt>
              </c:numCache>
            </c:numRef>
          </c:val>
        </c:ser>
        <c:ser>
          <c:idx val="2"/>
          <c:order val="2"/>
          <c:tx>
            <c:strRef>
              <c:f>graphs!$E$23</c:f>
              <c:strCache>
                <c:ptCount val="1"/>
                <c:pt idx="0">
                  <c:v>All Simulcast</c:v>
                </c:pt>
              </c:strCache>
            </c:strRef>
          </c:tx>
          <c:invertIfNegative val="0"/>
          <c:cat>
            <c:multiLvlStrRef>
              <c:f>graphs!$A$24:$B$27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graphs!$E$24:$E$27</c:f>
              <c:numCache>
                <c:formatCode>0.0</c:formatCode>
                <c:ptCount val="4"/>
                <c:pt idx="0">
                  <c:v>3.762148337595908</c:v>
                </c:pt>
                <c:pt idx="1">
                  <c:v>0.851851851851852</c:v>
                </c:pt>
                <c:pt idx="2">
                  <c:v>5.078125</c:v>
                </c:pt>
                <c:pt idx="3">
                  <c:v>0.125</c:v>
                </c:pt>
              </c:numCache>
            </c:numRef>
          </c:val>
        </c:ser>
        <c:ser>
          <c:idx val="3"/>
          <c:order val="3"/>
          <c:tx>
            <c:strRef>
              <c:f>graphs!$F$23</c:f>
              <c:strCache>
                <c:ptCount val="1"/>
                <c:pt idx="0">
                  <c:v>Total Attendance</c:v>
                </c:pt>
              </c:strCache>
            </c:strRef>
          </c:tx>
          <c:invertIfNegative val="0"/>
          <c:cat>
            <c:multiLvlStrRef>
              <c:f>graphs!$A$24:$B$27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graphs!$F$24:$F$27</c:f>
              <c:numCache>
                <c:formatCode>0.0</c:formatCode>
                <c:ptCount val="4"/>
                <c:pt idx="0">
                  <c:v>5.49872122762148</c:v>
                </c:pt>
                <c:pt idx="1">
                  <c:v>1.407407407407407</c:v>
                </c:pt>
                <c:pt idx="2">
                  <c:v>8.015625</c:v>
                </c:pt>
                <c:pt idx="3">
                  <c:v>0.625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45284776"/>
        <c:axId val="2045287336"/>
        <c:axId val="2045290408"/>
      </c:bar3DChart>
      <c:catAx>
        <c:axId val="2045284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45287336"/>
        <c:crosses val="autoZero"/>
        <c:auto val="1"/>
        <c:lblAlgn val="ctr"/>
        <c:lblOffset val="100"/>
        <c:noMultiLvlLbl val="0"/>
      </c:catAx>
      <c:valAx>
        <c:axId val="204528733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45284776"/>
        <c:crosses val="autoZero"/>
        <c:crossBetween val="between"/>
      </c:valAx>
      <c:serAx>
        <c:axId val="2045290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45287336"/>
        <c:crosses val="autoZero"/>
      </c:ser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6283573928259"/>
          <c:y val="0.143203266258384"/>
          <c:w val="0.770306867891514"/>
          <c:h val="0.76229046369203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graphs!$C$6</c:f>
              <c:strCache>
                <c:ptCount val="1"/>
                <c:pt idx="0">
                  <c:v>Missed the Wave</c:v>
                </c:pt>
              </c:strCache>
            </c:strRef>
          </c:tx>
          <c:invertIfNegative val="0"/>
          <c:cat>
            <c:multiLvlStrRef>
              <c:f>graphs!$A$7:$B$10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graphs!$C$7:$C$10</c:f>
              <c:numCache>
                <c:formatCode>0.0</c:formatCode>
                <c:ptCount val="4"/>
                <c:pt idx="0">
                  <c:v>0.767263427109974</c:v>
                </c:pt>
                <c:pt idx="1">
                  <c:v>0.518518518518518</c:v>
                </c:pt>
                <c:pt idx="2">
                  <c:v>0.953125</c:v>
                </c:pt>
                <c:pt idx="3">
                  <c:v>0.5</c:v>
                </c:pt>
              </c:numCache>
            </c:numRef>
          </c:val>
        </c:ser>
        <c:ser>
          <c:idx val="1"/>
          <c:order val="1"/>
          <c:tx>
            <c:strRef>
              <c:f>graphs!$D$6</c:f>
              <c:strCache>
                <c:ptCount val="1"/>
                <c:pt idx="0">
                  <c:v>Problem Solving Session</c:v>
                </c:pt>
              </c:strCache>
            </c:strRef>
          </c:tx>
          <c:invertIfNegative val="0"/>
          <c:cat>
            <c:multiLvlStrRef>
              <c:f>graphs!$A$7:$B$10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graphs!$D$7:$D$10</c:f>
              <c:numCache>
                <c:formatCode>0.0</c:formatCode>
                <c:ptCount val="4"/>
                <c:pt idx="0">
                  <c:v>0.969309462915601</c:v>
                </c:pt>
                <c:pt idx="1">
                  <c:v>0.037037037037037</c:v>
                </c:pt>
                <c:pt idx="2">
                  <c:v>1.984375</c:v>
                </c:pt>
                <c:pt idx="3">
                  <c:v>0.0</c:v>
                </c:pt>
              </c:numCache>
            </c:numRef>
          </c:val>
        </c:ser>
        <c:ser>
          <c:idx val="2"/>
          <c:order val="2"/>
          <c:tx>
            <c:strRef>
              <c:f>graphs!$E$6</c:f>
              <c:strCache>
                <c:ptCount val="1"/>
                <c:pt idx="0">
                  <c:v>Realtime Simulcast</c:v>
                </c:pt>
              </c:strCache>
            </c:strRef>
          </c:tx>
          <c:invertIfNegative val="0"/>
          <c:cat>
            <c:multiLvlStrRef>
              <c:f>graphs!$A$7:$B$10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graphs!$E$7:$E$10</c:f>
              <c:numCache>
                <c:formatCode>0.0</c:formatCode>
                <c:ptCount val="4"/>
                <c:pt idx="0">
                  <c:v>2.69565217391304</c:v>
                </c:pt>
                <c:pt idx="1">
                  <c:v>0.407407407407407</c:v>
                </c:pt>
                <c:pt idx="2">
                  <c:v>4.140625</c:v>
                </c:pt>
                <c:pt idx="3">
                  <c:v>0.0</c:v>
                </c:pt>
              </c:numCache>
            </c:numRef>
          </c:val>
        </c:ser>
        <c:ser>
          <c:idx val="3"/>
          <c:order val="3"/>
          <c:tx>
            <c:strRef>
              <c:f>graphs!$F$6</c:f>
              <c:strCache>
                <c:ptCount val="1"/>
                <c:pt idx="0">
                  <c:v>Total Attendance</c:v>
                </c:pt>
              </c:strCache>
            </c:strRef>
          </c:tx>
          <c:invertIfNegative val="0"/>
          <c:cat>
            <c:multiLvlStrRef>
              <c:f>graphs!$A$7:$B$10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graphs!$F$7:$F$10</c:f>
              <c:numCache>
                <c:formatCode>0.0</c:formatCode>
                <c:ptCount val="4"/>
                <c:pt idx="0">
                  <c:v>5.49872122762148</c:v>
                </c:pt>
                <c:pt idx="1">
                  <c:v>1.407407407407407</c:v>
                </c:pt>
                <c:pt idx="2">
                  <c:v>8.015625</c:v>
                </c:pt>
                <c:pt idx="3">
                  <c:v>0.625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45351432"/>
        <c:axId val="2045354552"/>
        <c:axId val="2045357704"/>
      </c:bar3DChart>
      <c:catAx>
        <c:axId val="2045351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45354552"/>
        <c:crosses val="autoZero"/>
        <c:auto val="1"/>
        <c:lblAlgn val="ctr"/>
        <c:lblOffset val="100"/>
        <c:noMultiLvlLbl val="0"/>
      </c:catAx>
      <c:valAx>
        <c:axId val="204535455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45351432"/>
        <c:crosses val="autoZero"/>
        <c:crossBetween val="between"/>
      </c:valAx>
      <c:serAx>
        <c:axId val="2045357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45354552"/>
        <c:crosses val="autoZero"/>
      </c:ser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6283573928259"/>
          <c:y val="0.143203266258384"/>
          <c:w val="0.770306867891514"/>
          <c:h val="0.76229046369203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graphs!$C$14</c:f>
              <c:strCache>
                <c:ptCount val="1"/>
                <c:pt idx="0">
                  <c:v>Missed the Wave</c:v>
                </c:pt>
              </c:strCache>
            </c:strRef>
          </c:tx>
          <c:invertIfNegative val="0"/>
          <c:cat>
            <c:multiLvlStrRef>
              <c:f>graphs!$A$15:$B$18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graphs!$C$15:$C$18</c:f>
              <c:numCache>
                <c:formatCode>0.0</c:formatCode>
                <c:ptCount val="4"/>
                <c:pt idx="0">
                  <c:v>0.767263427109974</c:v>
                </c:pt>
                <c:pt idx="1">
                  <c:v>0.518518518518518</c:v>
                </c:pt>
                <c:pt idx="2">
                  <c:v>0.953125</c:v>
                </c:pt>
                <c:pt idx="3">
                  <c:v>0.5</c:v>
                </c:pt>
              </c:numCache>
            </c:numRef>
          </c:val>
        </c:ser>
        <c:ser>
          <c:idx val="1"/>
          <c:order val="1"/>
          <c:tx>
            <c:strRef>
              <c:f>graphs!$D$14</c:f>
              <c:strCache>
                <c:ptCount val="1"/>
                <c:pt idx="0">
                  <c:v>Problem Solving Session</c:v>
                </c:pt>
              </c:strCache>
            </c:strRef>
          </c:tx>
          <c:invertIfNegative val="0"/>
          <c:cat>
            <c:multiLvlStrRef>
              <c:f>graphs!$A$15:$B$18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graphs!$D$15:$D$18</c:f>
              <c:numCache>
                <c:formatCode>0.0</c:formatCode>
                <c:ptCount val="4"/>
                <c:pt idx="0">
                  <c:v>0.969309462915601</c:v>
                </c:pt>
                <c:pt idx="1">
                  <c:v>0.037037037037037</c:v>
                </c:pt>
                <c:pt idx="2">
                  <c:v>1.984375</c:v>
                </c:pt>
                <c:pt idx="3">
                  <c:v>0.0</c:v>
                </c:pt>
              </c:numCache>
            </c:numRef>
          </c:val>
        </c:ser>
        <c:ser>
          <c:idx val="2"/>
          <c:order val="2"/>
          <c:tx>
            <c:strRef>
              <c:f>graphs!$E$14</c:f>
              <c:strCache>
                <c:ptCount val="1"/>
                <c:pt idx="0">
                  <c:v>Rewatch Simulcast</c:v>
                </c:pt>
              </c:strCache>
            </c:strRef>
          </c:tx>
          <c:invertIfNegative val="0"/>
          <c:cat>
            <c:multiLvlStrRef>
              <c:f>graphs!$A$15:$B$18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graphs!$E$15:$E$18</c:f>
              <c:numCache>
                <c:formatCode>0.0</c:formatCode>
                <c:ptCount val="4"/>
                <c:pt idx="0">
                  <c:v>2.725490196078431</c:v>
                </c:pt>
                <c:pt idx="1">
                  <c:v>3.0</c:v>
                </c:pt>
                <c:pt idx="2">
                  <c:v>2.4</c:v>
                </c:pt>
                <c:pt idx="3">
                  <c:v>1.0</c:v>
                </c:pt>
              </c:numCache>
            </c:numRef>
          </c:val>
        </c:ser>
        <c:ser>
          <c:idx val="3"/>
          <c:order val="3"/>
          <c:tx>
            <c:strRef>
              <c:f>graphs!$F$14</c:f>
              <c:strCache>
                <c:ptCount val="1"/>
                <c:pt idx="0">
                  <c:v>Total Attendance</c:v>
                </c:pt>
              </c:strCache>
            </c:strRef>
          </c:tx>
          <c:invertIfNegative val="0"/>
          <c:cat>
            <c:multiLvlStrRef>
              <c:f>graphs!$A$15:$B$18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graphs!$F$15:$F$18</c:f>
              <c:numCache>
                <c:formatCode>0.0</c:formatCode>
                <c:ptCount val="4"/>
                <c:pt idx="0">
                  <c:v>5.49872122762148</c:v>
                </c:pt>
                <c:pt idx="1">
                  <c:v>1.407407407407407</c:v>
                </c:pt>
                <c:pt idx="2">
                  <c:v>8.015625</c:v>
                </c:pt>
                <c:pt idx="3">
                  <c:v>0.625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45394648"/>
        <c:axId val="2045397768"/>
        <c:axId val="2045400920"/>
      </c:bar3DChart>
      <c:catAx>
        <c:axId val="2045394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45397768"/>
        <c:crosses val="autoZero"/>
        <c:auto val="1"/>
        <c:lblAlgn val="ctr"/>
        <c:lblOffset val="100"/>
        <c:noMultiLvlLbl val="0"/>
      </c:catAx>
      <c:valAx>
        <c:axId val="204539776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45394648"/>
        <c:crosses val="autoZero"/>
        <c:crossBetween val="between"/>
      </c:valAx>
      <c:serAx>
        <c:axId val="2045400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45397768"/>
        <c:crosses val="autoZero"/>
      </c:ser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2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6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9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8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5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8/11/15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2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8/11/15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8/11/15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5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3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8/11/15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1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A724B-6EB2-4A46-9180-46112FD99EEE}" type="datetimeFigureOut">
              <a:rPr lang="en-US" smtClean="0"/>
              <a:t>8/11/15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1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the following slides:</a:t>
            </a:r>
          </a:p>
          <a:p>
            <a:r>
              <a:rPr lang="en-US" dirty="0" smtClean="0"/>
              <a:t>The “All Simulcast” chart includes both averages of the Simulcast watched/chatted as the office hour was being performed (called “</a:t>
            </a:r>
            <a:r>
              <a:rPr lang="en-US" dirty="0" err="1" smtClean="0"/>
              <a:t>Realtime</a:t>
            </a:r>
            <a:r>
              <a:rPr lang="en-US" dirty="0" smtClean="0"/>
              <a:t> Simulcast”) and as it was being </a:t>
            </a:r>
            <a:r>
              <a:rPr lang="en-US" dirty="0" err="1" smtClean="0"/>
              <a:t>rewatched</a:t>
            </a:r>
            <a:r>
              <a:rPr lang="en-US" dirty="0" smtClean="0"/>
              <a:t> later (called “</a:t>
            </a:r>
            <a:r>
              <a:rPr lang="en-US" dirty="0" err="1" smtClean="0"/>
              <a:t>Rewatch</a:t>
            </a:r>
            <a:r>
              <a:rPr lang="en-US" dirty="0" smtClean="0"/>
              <a:t> Simulcast”)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Rewatch</a:t>
            </a:r>
            <a:r>
              <a:rPr lang="en-US" dirty="0" smtClean="0"/>
              <a:t> Simulcast has a large difference in participation from kids who dropped the class!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9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14529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5581" y="548648"/>
            <a:ext cx="7518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Average # of office hours attended over the semester by </a:t>
            </a:r>
            <a:r>
              <a:rPr lang="en-US" sz="1600" b="1" dirty="0" smtClean="0"/>
              <a:t>program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7923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91655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5581" y="548648"/>
            <a:ext cx="7518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Average # of office hours attended over the semester by </a:t>
            </a:r>
            <a:r>
              <a:rPr lang="en-US" sz="1600" b="1" dirty="0" smtClean="0"/>
              <a:t>program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9076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108635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5581" y="548648"/>
            <a:ext cx="7518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Average # of office hours attended over the semester by </a:t>
            </a:r>
            <a:r>
              <a:rPr lang="en-US" sz="1600" b="1" dirty="0" smtClean="0"/>
              <a:t>program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907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97</Words>
  <Application>Microsoft Macintosh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Peebles</dc:creator>
  <cp:lastModifiedBy>Brent Iverson User</cp:lastModifiedBy>
  <cp:revision>6</cp:revision>
  <dcterms:created xsi:type="dcterms:W3CDTF">2015-05-28T16:43:09Z</dcterms:created>
  <dcterms:modified xsi:type="dcterms:W3CDTF">2015-08-11T22:31:53Z</dcterms:modified>
</cp:coreProperties>
</file>