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1" r:id="rId4"/>
    <p:sldId id="273" r:id="rId5"/>
    <p:sldId id="274" r:id="rId6"/>
    <p:sldId id="272" r:id="rId7"/>
    <p:sldId id="259" r:id="rId8"/>
    <p:sldId id="260" r:id="rId9"/>
    <p:sldId id="262" r:id="rId10"/>
    <p:sldId id="263" r:id="rId11"/>
    <p:sldId id="265" r:id="rId12"/>
    <p:sldId id="277" r:id="rId13"/>
    <p:sldId id="268" r:id="rId14"/>
    <p:sldId id="269" r:id="rId15"/>
    <p:sldId id="270" r:id="rId16"/>
    <p:sldId id="275" r:id="rId17"/>
    <p:sldId id="264" r:id="rId18"/>
    <p:sldId id="271"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448" y="9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9E1180-A3DA-4C43-B23F-FC7A9EF59AE6}"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38767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E1180-A3DA-4C43-B23F-FC7A9EF59AE6}"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29880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E1180-A3DA-4C43-B23F-FC7A9EF59AE6}"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23023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E1180-A3DA-4C43-B23F-FC7A9EF59AE6}"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202593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9E1180-A3DA-4C43-B23F-FC7A9EF59AE6}"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229213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9E1180-A3DA-4C43-B23F-FC7A9EF59AE6}" type="datetimeFigureOut">
              <a:rPr lang="en-US" smtClean="0"/>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303692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9E1180-A3DA-4C43-B23F-FC7A9EF59AE6}" type="datetimeFigureOut">
              <a:rPr lang="en-US" smtClean="0"/>
              <a:t>2/13/16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35067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9E1180-A3DA-4C43-B23F-FC7A9EF59AE6}" type="datetimeFigureOut">
              <a:rPr lang="en-US" smtClean="0"/>
              <a:t>2/13/16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291992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E1180-A3DA-4C43-B23F-FC7A9EF59AE6}" type="datetimeFigureOut">
              <a:rPr lang="en-US" smtClean="0"/>
              <a:t>2/13/16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419852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9E1180-A3DA-4C43-B23F-FC7A9EF59AE6}" type="datetimeFigureOut">
              <a:rPr lang="en-US" smtClean="0"/>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162072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9E1180-A3DA-4C43-B23F-FC7A9EF59AE6}" type="datetimeFigureOut">
              <a:rPr lang="en-US" smtClean="0"/>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F93F6-E29A-C447-A622-3BEE4BE7E444}" type="slidenum">
              <a:rPr lang="en-US" smtClean="0"/>
              <a:t>‹#›</a:t>
            </a:fld>
            <a:endParaRPr lang="en-US"/>
          </a:p>
        </p:txBody>
      </p:sp>
    </p:spTree>
    <p:extLst>
      <p:ext uri="{BB962C8B-B14F-4D97-AF65-F5344CB8AC3E}">
        <p14:creationId xmlns:p14="http://schemas.microsoft.com/office/powerpoint/2010/main" val="894174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E1180-A3DA-4C43-B23F-FC7A9EF59AE6}" type="datetimeFigureOut">
              <a:rPr lang="en-US" smtClean="0"/>
              <a:t>2/13/16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F93F6-E29A-C447-A622-3BEE4BE7E444}" type="slidenum">
              <a:rPr lang="en-US" smtClean="0"/>
              <a:t>‹#›</a:t>
            </a:fld>
            <a:endParaRPr lang="en-US"/>
          </a:p>
        </p:txBody>
      </p:sp>
    </p:spTree>
    <p:extLst>
      <p:ext uri="{BB962C8B-B14F-4D97-AF65-F5344CB8AC3E}">
        <p14:creationId xmlns:p14="http://schemas.microsoft.com/office/powerpoint/2010/main" val="1270398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advice from the TAs</a:t>
            </a:r>
            <a:endParaRPr lang="en-US" dirty="0"/>
          </a:p>
        </p:txBody>
      </p:sp>
      <p:sp>
        <p:nvSpPr>
          <p:cNvPr id="3" name="Content Placeholder 2"/>
          <p:cNvSpPr>
            <a:spLocks noGrp="1"/>
          </p:cNvSpPr>
          <p:nvPr>
            <p:ph idx="1"/>
          </p:nvPr>
        </p:nvSpPr>
        <p:spPr/>
        <p:txBody>
          <a:bodyPr/>
          <a:lstStyle/>
          <a:p>
            <a:r>
              <a:rPr lang="en-US" dirty="0" smtClean="0"/>
              <a:t>The TAs have compiled a list of common mistakes we saw on the mechanism found on page 7 of the third homework. </a:t>
            </a:r>
          </a:p>
          <a:p>
            <a:r>
              <a:rPr lang="en-US" dirty="0" smtClean="0"/>
              <a:t>Check out the following slides to see common mistakes that can be easily avoided. </a:t>
            </a:r>
            <a:endParaRPr lang="en-US" dirty="0"/>
          </a:p>
        </p:txBody>
      </p:sp>
    </p:spTree>
    <p:extLst>
      <p:ext uri="{BB962C8B-B14F-4D97-AF65-F5344CB8AC3E}">
        <p14:creationId xmlns:p14="http://schemas.microsoft.com/office/powerpoint/2010/main" val="22660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instructions</a:t>
            </a:r>
            <a:endParaRPr lang="en-US" dirty="0"/>
          </a:p>
        </p:txBody>
      </p:sp>
      <p:sp>
        <p:nvSpPr>
          <p:cNvPr id="3" name="Content Placeholder 2"/>
          <p:cNvSpPr>
            <a:spLocks noGrp="1"/>
          </p:cNvSpPr>
          <p:nvPr>
            <p:ph idx="1"/>
          </p:nvPr>
        </p:nvSpPr>
        <p:spPr/>
        <p:txBody>
          <a:bodyPr/>
          <a:lstStyle/>
          <a:p>
            <a:r>
              <a:rPr lang="en-US" dirty="0" smtClean="0"/>
              <a:t>Instructions are long and detailed – get used to them now</a:t>
            </a:r>
            <a:r>
              <a:rPr lang="en-US" dirty="0" smtClean="0"/>
              <a:t>! They are there for a reason.</a:t>
            </a:r>
            <a:endParaRPr lang="en-US" dirty="0" smtClean="0"/>
          </a:p>
          <a:p>
            <a:endParaRPr lang="en-US" dirty="0"/>
          </a:p>
        </p:txBody>
      </p:sp>
    </p:spTree>
    <p:extLst>
      <p:ext uri="{BB962C8B-B14F-4D97-AF65-F5344CB8AC3E}">
        <p14:creationId xmlns:p14="http://schemas.microsoft.com/office/powerpoint/2010/main" val="216309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Arrows come from lone pairs/bonds</a:t>
            </a:r>
            <a:endParaRPr lang="en-US" dirty="0"/>
          </a:p>
        </p:txBody>
      </p:sp>
      <p:sp>
        <p:nvSpPr>
          <p:cNvPr id="3" name="Content Placeholder 2"/>
          <p:cNvSpPr>
            <a:spLocks noGrp="1"/>
          </p:cNvSpPr>
          <p:nvPr>
            <p:ph idx="1"/>
          </p:nvPr>
        </p:nvSpPr>
        <p:spPr/>
        <p:txBody>
          <a:bodyPr/>
          <a:lstStyle/>
          <a:p>
            <a:r>
              <a:rPr lang="en-US" dirty="0" smtClean="0"/>
              <a:t>Arrows DO NOT COME FROM CHARGES</a:t>
            </a:r>
            <a:endParaRPr lang="en-US" dirty="0"/>
          </a:p>
        </p:txBody>
      </p:sp>
    </p:spTree>
    <p:extLst>
      <p:ext uri="{BB962C8B-B14F-4D97-AF65-F5344CB8AC3E}">
        <p14:creationId xmlns:p14="http://schemas.microsoft.com/office/powerpoint/2010/main" val="248571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91" y="7253"/>
            <a:ext cx="8229600" cy="1143000"/>
          </a:xfrm>
        </p:spPr>
        <p:txBody>
          <a:bodyPr/>
          <a:lstStyle/>
          <a:p>
            <a:r>
              <a:rPr lang="en-US" dirty="0" smtClean="0"/>
              <a:t>Follow your arrows!</a:t>
            </a:r>
            <a:endParaRPr lang="en-US" dirty="0"/>
          </a:p>
        </p:txBody>
      </p:sp>
      <p:pic>
        <p:nvPicPr>
          <p:cNvPr id="4" name="Picture 3" descr="12751955_10206215478288308_104795555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17" y="1166965"/>
            <a:ext cx="8120574" cy="4565541"/>
          </a:xfrm>
          <a:prstGeom prst="rect">
            <a:avLst/>
          </a:prstGeom>
        </p:spPr>
      </p:pic>
      <p:sp>
        <p:nvSpPr>
          <p:cNvPr id="6" name="TextBox 5"/>
          <p:cNvSpPr txBox="1"/>
          <p:nvPr/>
        </p:nvSpPr>
        <p:spPr>
          <a:xfrm>
            <a:off x="148501" y="6016603"/>
            <a:ext cx="8933555" cy="738664"/>
          </a:xfrm>
          <a:prstGeom prst="rect">
            <a:avLst/>
          </a:prstGeom>
          <a:noFill/>
        </p:spPr>
        <p:txBody>
          <a:bodyPr wrap="none" rtlCol="0">
            <a:spAutoFit/>
          </a:bodyPr>
          <a:lstStyle/>
          <a:p>
            <a:r>
              <a:rPr lang="en-US" sz="1400" dirty="0" smtClean="0"/>
              <a:t>(TOP) Purple: if you push your arrow to oxygen, make sure those electrons follow that arrow, here becoming a lone pair!</a:t>
            </a:r>
          </a:p>
          <a:p>
            <a:r>
              <a:rPr lang="en-US" sz="1400" dirty="0" smtClean="0"/>
              <a:t>(BOTTOM) Red: if you push an arrow to form a bond, make sure those electrons follow that arrow and become a bond! </a:t>
            </a:r>
          </a:p>
          <a:p>
            <a:r>
              <a:rPr lang="en-US" sz="1400" dirty="0" smtClean="0"/>
              <a:t>Both are correct as long as you draw the product that would form as a result of your arrow pushing!</a:t>
            </a:r>
            <a:endParaRPr lang="en-US" sz="1400" dirty="0"/>
          </a:p>
        </p:txBody>
      </p:sp>
    </p:spTree>
    <p:extLst>
      <p:ext uri="{BB962C8B-B14F-4D97-AF65-F5344CB8AC3E}">
        <p14:creationId xmlns:p14="http://schemas.microsoft.com/office/powerpoint/2010/main" val="379084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Draw all products </a:t>
            </a:r>
            <a:r>
              <a:rPr lang="en-US" sz="3600" dirty="0" smtClean="0"/>
              <a:t>created in mechanisms</a:t>
            </a:r>
            <a:endParaRPr lang="en-US" sz="3600" dirty="0"/>
          </a:p>
        </p:txBody>
      </p:sp>
      <p:pic>
        <p:nvPicPr>
          <p:cNvPr id="4" name="Content Placeholder 3" descr="12699266_10206215060357860_1003567255_o.jpg"/>
          <p:cNvPicPr>
            <a:picLocks noGrp="1" noChangeAspect="1"/>
          </p:cNvPicPr>
          <p:nvPr>
            <p:ph idx="1"/>
          </p:nvPr>
        </p:nvPicPr>
        <p:blipFill>
          <a:blip r:embed="rId2">
            <a:extLst>
              <a:ext uri="{28A0092B-C50C-407E-A947-70E740481C1C}">
                <a14:useLocalDpi xmlns:a14="http://schemas.microsoft.com/office/drawing/2010/main" val="0"/>
              </a:ext>
            </a:extLst>
          </a:blip>
          <a:srcRect t="1090" b="1090"/>
          <a:stretch>
            <a:fillRect/>
          </a:stretch>
        </p:blipFill>
        <p:spPr>
          <a:xfrm rot="10800000">
            <a:off x="457200" y="1309510"/>
            <a:ext cx="8229600" cy="4525963"/>
          </a:xfrm>
        </p:spPr>
      </p:pic>
      <p:sp>
        <p:nvSpPr>
          <p:cNvPr id="5" name="TextBox 4"/>
          <p:cNvSpPr txBox="1"/>
          <p:nvPr/>
        </p:nvSpPr>
        <p:spPr>
          <a:xfrm>
            <a:off x="457200" y="6011631"/>
            <a:ext cx="8686800" cy="646331"/>
          </a:xfrm>
          <a:prstGeom prst="rect">
            <a:avLst/>
          </a:prstGeom>
          <a:noFill/>
        </p:spPr>
        <p:txBody>
          <a:bodyPr wrap="square" rtlCol="0">
            <a:spAutoFit/>
          </a:bodyPr>
          <a:lstStyle/>
          <a:p>
            <a:r>
              <a:rPr lang="en-US" dirty="0" smtClean="0"/>
              <a:t>In the final step of the Wittig mechanism, you create (</a:t>
            </a:r>
            <a:r>
              <a:rPr lang="en-US" dirty="0" err="1" smtClean="0"/>
              <a:t>Ph</a:t>
            </a:r>
            <a:r>
              <a:rPr lang="en-US" dirty="0" smtClean="0"/>
              <a:t>)</a:t>
            </a:r>
            <a:r>
              <a:rPr lang="en-US" baseline="-25000" dirty="0" smtClean="0"/>
              <a:t>3</a:t>
            </a:r>
            <a:r>
              <a:rPr lang="en-US" dirty="0" smtClean="0"/>
              <a:t>P</a:t>
            </a:r>
            <a:r>
              <a:rPr lang="en-US" baseline="30000" dirty="0" smtClean="0"/>
              <a:t>+</a:t>
            </a:r>
            <a:r>
              <a:rPr lang="en-US" dirty="0" smtClean="0"/>
              <a:t>-O</a:t>
            </a:r>
            <a:r>
              <a:rPr lang="en-US" baseline="30000" dirty="0" smtClean="0"/>
              <a:t>-</a:t>
            </a:r>
            <a:r>
              <a:rPr lang="en-US" dirty="0" smtClean="0"/>
              <a:t>    </a:t>
            </a:r>
          </a:p>
          <a:p>
            <a:r>
              <a:rPr lang="en-US" dirty="0" smtClean="0">
                <a:sym typeface="Wingdings"/>
              </a:rPr>
              <a:t> you need to draw everything that is produced in the previous step</a:t>
            </a:r>
            <a:endParaRPr lang="en-US" dirty="0"/>
          </a:p>
        </p:txBody>
      </p:sp>
    </p:spTree>
    <p:extLst>
      <p:ext uri="{BB962C8B-B14F-4D97-AF65-F5344CB8AC3E}">
        <p14:creationId xmlns:p14="http://schemas.microsoft.com/office/powerpoint/2010/main" val="73872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double headed arrows obvious</a:t>
            </a:r>
            <a:endParaRPr lang="en-US" dirty="0"/>
          </a:p>
        </p:txBody>
      </p:sp>
      <p:sp>
        <p:nvSpPr>
          <p:cNvPr id="3" name="Content Placeholder 2"/>
          <p:cNvSpPr>
            <a:spLocks noGrp="1"/>
          </p:cNvSpPr>
          <p:nvPr>
            <p:ph idx="1"/>
          </p:nvPr>
        </p:nvSpPr>
        <p:spPr>
          <a:xfrm>
            <a:off x="457200" y="1135530"/>
            <a:ext cx="8229600" cy="4808072"/>
          </a:xfrm>
        </p:spPr>
        <p:txBody>
          <a:bodyPr>
            <a:normAutofit/>
          </a:bodyPr>
          <a:lstStyle/>
          <a:p>
            <a:r>
              <a:rPr lang="en-US" sz="2000" dirty="0" smtClean="0"/>
              <a:t>Fish hook arrows are for radicals, not lone </a:t>
            </a:r>
            <a:r>
              <a:rPr lang="en-US" sz="2000" dirty="0" smtClean="0"/>
              <a:t>pairs. The arrow drawn below implies a single electron is involved in bonding. Also, the arrow </a:t>
            </a:r>
            <a:r>
              <a:rPr lang="en-US" sz="2000" dirty="0" smtClean="0"/>
              <a:t>should be pointing to the “P” atom – NOT the formal charge.</a:t>
            </a:r>
            <a:endParaRPr lang="en-US" sz="2000" dirty="0"/>
          </a:p>
        </p:txBody>
      </p:sp>
      <p:pic>
        <p:nvPicPr>
          <p:cNvPr id="4" name="Picture 3" descr="12722547_10206215060277858_1461611441_o.jpg"/>
          <p:cNvPicPr>
            <a:picLocks noChangeAspect="1"/>
          </p:cNvPicPr>
          <p:nvPr/>
        </p:nvPicPr>
        <p:blipFill rotWithShape="1">
          <a:blip r:embed="rId2">
            <a:extLst>
              <a:ext uri="{28A0092B-C50C-407E-A947-70E740481C1C}">
                <a14:useLocalDpi xmlns:a14="http://schemas.microsoft.com/office/drawing/2010/main" val="0"/>
              </a:ext>
            </a:extLst>
          </a:blip>
          <a:srcRect l="17737" t="11241" r="1945"/>
          <a:stretch/>
        </p:blipFill>
        <p:spPr>
          <a:xfrm>
            <a:off x="810930" y="2157229"/>
            <a:ext cx="7344271" cy="4563075"/>
          </a:xfrm>
          <a:prstGeom prst="rect">
            <a:avLst/>
          </a:prstGeom>
        </p:spPr>
      </p:pic>
    </p:spTree>
    <p:extLst>
      <p:ext uri="{BB962C8B-B14F-4D97-AF65-F5344CB8AC3E}">
        <p14:creationId xmlns:p14="http://schemas.microsoft.com/office/powerpoint/2010/main" val="354906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NOT USE ANY COLOR CLOSE TO RED</a:t>
            </a:r>
            <a:endParaRPr lang="en-US" dirty="0"/>
          </a:p>
        </p:txBody>
      </p:sp>
      <p:pic>
        <p:nvPicPr>
          <p:cNvPr id="5" name="Picture 4"/>
          <p:cNvPicPr>
            <a:picLocks noChangeAspect="1"/>
          </p:cNvPicPr>
          <p:nvPr/>
        </p:nvPicPr>
        <p:blipFill>
          <a:blip r:embed="rId2"/>
          <a:stretch>
            <a:fillRect/>
          </a:stretch>
        </p:blipFill>
        <p:spPr>
          <a:xfrm>
            <a:off x="1224439" y="1486816"/>
            <a:ext cx="6483542" cy="5186834"/>
          </a:xfrm>
          <a:prstGeom prst="rect">
            <a:avLst/>
          </a:prstGeom>
        </p:spPr>
      </p:pic>
      <p:sp>
        <p:nvSpPr>
          <p:cNvPr id="6" name="Rounded Rectangle 5"/>
          <p:cNvSpPr/>
          <p:nvPr/>
        </p:nvSpPr>
        <p:spPr>
          <a:xfrm rot="21092877">
            <a:off x="3394435" y="1528039"/>
            <a:ext cx="3632497" cy="2453357"/>
          </a:xfrm>
          <a:prstGeom prst="roundRect">
            <a:avLst/>
          </a:prstGeom>
          <a:noFill/>
          <a:ln w="57150"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quot;No&quot; Symbol 6"/>
          <p:cNvSpPr/>
          <p:nvPr/>
        </p:nvSpPr>
        <p:spPr>
          <a:xfrm>
            <a:off x="3927822" y="1713116"/>
            <a:ext cx="2495497" cy="1964175"/>
          </a:xfrm>
          <a:prstGeom prst="noSmoking">
            <a:avLst/>
          </a:prstGeom>
          <a:solidFill>
            <a:schemeClr val="tx1">
              <a:lumMod val="95000"/>
              <a:lumOff val="5000"/>
              <a:alpha val="21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57200" y="1926705"/>
            <a:ext cx="1249548" cy="3139321"/>
          </a:xfrm>
          <a:prstGeom prst="rect">
            <a:avLst/>
          </a:prstGeom>
          <a:noFill/>
        </p:spPr>
        <p:txBody>
          <a:bodyPr wrap="none" rtlCol="0">
            <a:spAutoFit/>
          </a:bodyPr>
          <a:lstStyle/>
          <a:p>
            <a:r>
              <a:rPr lang="en-US" b="1" u="sng" dirty="0" smtClean="0"/>
              <a:t>DON’T USE</a:t>
            </a:r>
          </a:p>
          <a:p>
            <a:r>
              <a:rPr lang="en-US" dirty="0" smtClean="0"/>
              <a:t>RED</a:t>
            </a:r>
          </a:p>
          <a:p>
            <a:r>
              <a:rPr lang="en-US" dirty="0" smtClean="0"/>
              <a:t>ORANGE</a:t>
            </a:r>
          </a:p>
          <a:p>
            <a:r>
              <a:rPr lang="en-US" i="1" u="sng" dirty="0" smtClean="0"/>
              <a:t>BROWN</a:t>
            </a:r>
          </a:p>
          <a:p>
            <a:r>
              <a:rPr lang="en-US" dirty="0" smtClean="0"/>
              <a:t>PURPLE</a:t>
            </a:r>
          </a:p>
          <a:p>
            <a:r>
              <a:rPr lang="en-US" dirty="0" smtClean="0"/>
              <a:t>PINK</a:t>
            </a:r>
          </a:p>
          <a:p>
            <a:r>
              <a:rPr lang="en-US" dirty="0" smtClean="0"/>
              <a:t>MAUVE</a:t>
            </a:r>
          </a:p>
          <a:p>
            <a:r>
              <a:rPr lang="en-US" dirty="0" smtClean="0"/>
              <a:t>LILAC </a:t>
            </a:r>
          </a:p>
          <a:p>
            <a:r>
              <a:rPr lang="en-US" dirty="0" smtClean="0"/>
              <a:t>ETC</a:t>
            </a:r>
          </a:p>
          <a:p>
            <a:endParaRPr lang="en-US" dirty="0"/>
          </a:p>
          <a:p>
            <a:endParaRPr lang="en-US" dirty="0"/>
          </a:p>
        </p:txBody>
      </p:sp>
    </p:spTree>
    <p:extLst>
      <p:ext uri="{BB962C8B-B14F-4D97-AF65-F5344CB8AC3E}">
        <p14:creationId xmlns:p14="http://schemas.microsoft.com/office/powerpoint/2010/main" val="109559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t>Moving forward, we will no longer grade anything written in any color resembling red. We encourage you to use colors like black, blue, green, or grey if you want to write in multiple colors.</a:t>
            </a:r>
            <a:endParaRPr lang="en-US" sz="2400" dirty="0"/>
          </a:p>
        </p:txBody>
      </p:sp>
      <p:pic>
        <p:nvPicPr>
          <p:cNvPr id="6" name="Picture 5" descr="12499120_10206215062837922_2097087643_o.jpg"/>
          <p:cNvPicPr>
            <a:picLocks noChangeAspect="1"/>
          </p:cNvPicPr>
          <p:nvPr/>
        </p:nvPicPr>
        <p:blipFill rotWithShape="1">
          <a:blip r:embed="rId2">
            <a:extLst>
              <a:ext uri="{28A0092B-C50C-407E-A947-70E740481C1C}">
                <a14:useLocalDpi xmlns:a14="http://schemas.microsoft.com/office/drawing/2010/main" val="0"/>
              </a:ext>
            </a:extLst>
          </a:blip>
          <a:srcRect t="31705"/>
          <a:stretch/>
        </p:blipFill>
        <p:spPr>
          <a:xfrm rot="5400000">
            <a:off x="2277903" y="882328"/>
            <a:ext cx="4985834" cy="6056455"/>
          </a:xfrm>
          <a:prstGeom prst="rect">
            <a:avLst/>
          </a:prstGeom>
        </p:spPr>
      </p:pic>
    </p:spTree>
    <p:extLst>
      <p:ext uri="{BB962C8B-B14F-4D97-AF65-F5344CB8AC3E}">
        <p14:creationId xmlns:p14="http://schemas.microsoft.com/office/powerpoint/2010/main" val="331457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Read the info on the website</a:t>
            </a:r>
            <a:endParaRPr lang="en-US" dirty="0"/>
          </a:p>
        </p:txBody>
      </p:sp>
      <p:sp>
        <p:nvSpPr>
          <p:cNvPr id="3" name="Content Placeholder 2"/>
          <p:cNvSpPr>
            <a:spLocks noGrp="1"/>
          </p:cNvSpPr>
          <p:nvPr>
            <p:ph idx="1"/>
          </p:nvPr>
        </p:nvSpPr>
        <p:spPr/>
        <p:txBody>
          <a:bodyPr/>
          <a:lstStyle/>
          <a:p>
            <a:r>
              <a:rPr lang="en-US" dirty="0" smtClean="0"/>
              <a:t>We know ther</a:t>
            </a:r>
            <a:r>
              <a:rPr lang="en-US" dirty="0" smtClean="0"/>
              <a:t>e is a lot of information for you on the website, but ALL of it is there to help you.</a:t>
            </a:r>
            <a:endParaRPr lang="en-US" dirty="0"/>
          </a:p>
        </p:txBody>
      </p:sp>
    </p:spTree>
    <p:extLst>
      <p:ext uri="{BB962C8B-B14F-4D97-AF65-F5344CB8AC3E}">
        <p14:creationId xmlns:p14="http://schemas.microsoft.com/office/powerpoint/2010/main" val="224035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the TAs if</a:t>
            </a:r>
            <a:endParaRPr lang="en-US" dirty="0"/>
          </a:p>
        </p:txBody>
      </p:sp>
      <p:sp>
        <p:nvSpPr>
          <p:cNvPr id="3" name="Content Placeholder 2"/>
          <p:cNvSpPr>
            <a:spLocks noGrp="1"/>
          </p:cNvSpPr>
          <p:nvPr>
            <p:ph idx="1"/>
          </p:nvPr>
        </p:nvSpPr>
        <p:spPr/>
        <p:txBody>
          <a:bodyPr/>
          <a:lstStyle/>
          <a:p>
            <a:r>
              <a:rPr lang="en-US" dirty="0" smtClean="0"/>
              <a:t>You don’t know why you lost points on a problem</a:t>
            </a:r>
          </a:p>
          <a:p>
            <a:r>
              <a:rPr lang="en-US" dirty="0" smtClean="0"/>
              <a:t>You need help in the class</a:t>
            </a:r>
          </a:p>
        </p:txBody>
      </p:sp>
    </p:spTree>
    <p:extLst>
      <p:ext uri="{BB962C8B-B14F-4D97-AF65-F5344CB8AC3E}">
        <p14:creationId xmlns:p14="http://schemas.microsoft.com/office/powerpoint/2010/main" val="289847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don’t understand why we marked something wrong, ask us!</a:t>
            </a:r>
            <a:endParaRPr lang="en-US" dirty="0"/>
          </a:p>
        </p:txBody>
      </p:sp>
      <p:pic>
        <p:nvPicPr>
          <p:cNvPr id="4" name="Picture 3" descr="12696481_10206215061237882_292641996_o.jpg"/>
          <p:cNvPicPr>
            <a:picLocks noChangeAspect="1"/>
          </p:cNvPicPr>
          <p:nvPr/>
        </p:nvPicPr>
        <p:blipFill rotWithShape="1">
          <a:blip r:embed="rId2">
            <a:extLst>
              <a:ext uri="{28A0092B-C50C-407E-A947-70E740481C1C}">
                <a14:useLocalDpi xmlns:a14="http://schemas.microsoft.com/office/drawing/2010/main" val="0"/>
              </a:ext>
            </a:extLst>
          </a:blip>
          <a:srcRect l="-840" t="17270" r="840" b="10064"/>
          <a:stretch/>
        </p:blipFill>
        <p:spPr>
          <a:xfrm rot="16200000">
            <a:off x="2407126" y="951720"/>
            <a:ext cx="5024629" cy="6494277"/>
          </a:xfrm>
          <a:prstGeom prst="rect">
            <a:avLst/>
          </a:prstGeom>
        </p:spPr>
      </p:pic>
    </p:spTree>
    <p:extLst>
      <p:ext uri="{BB962C8B-B14F-4D97-AF65-F5344CB8AC3E}">
        <p14:creationId xmlns:p14="http://schemas.microsoft.com/office/powerpoint/2010/main" val="29432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If you write “C” you must draw all bonds!</a:t>
            </a:r>
            <a:endParaRPr lang="en-US" sz="3600" dirty="0"/>
          </a:p>
        </p:txBody>
      </p:sp>
      <p:pic>
        <p:nvPicPr>
          <p:cNvPr id="4" name="Picture 3" descr="12528257_10206215061557890_1674725375_o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84298"/>
            <a:ext cx="8308207" cy="4671031"/>
          </a:xfrm>
          <a:prstGeom prst="rect">
            <a:avLst/>
          </a:prstGeom>
        </p:spPr>
      </p:pic>
      <p:sp>
        <p:nvSpPr>
          <p:cNvPr id="6" name="TextBox 5"/>
          <p:cNvSpPr txBox="1"/>
          <p:nvPr/>
        </p:nvSpPr>
        <p:spPr>
          <a:xfrm>
            <a:off x="457200" y="6241123"/>
            <a:ext cx="6972695" cy="369332"/>
          </a:xfrm>
          <a:prstGeom prst="rect">
            <a:avLst/>
          </a:prstGeom>
          <a:noFill/>
        </p:spPr>
        <p:txBody>
          <a:bodyPr wrap="none" rtlCol="0">
            <a:spAutoFit/>
          </a:bodyPr>
          <a:lstStyle/>
          <a:p>
            <a:r>
              <a:rPr lang="en-US" dirty="0" smtClean="0"/>
              <a:t>If you chose to write “C” – you must explicitly draw all atoms bound to it  </a:t>
            </a:r>
            <a:endParaRPr lang="en-US" dirty="0"/>
          </a:p>
        </p:txBody>
      </p:sp>
    </p:spTree>
    <p:extLst>
      <p:ext uri="{BB962C8B-B14F-4D97-AF65-F5344CB8AC3E}">
        <p14:creationId xmlns:p14="http://schemas.microsoft.com/office/powerpoint/2010/main" val="217895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matters!</a:t>
            </a:r>
            <a:endParaRPr lang="en-US" dirty="0"/>
          </a:p>
        </p:txBody>
      </p:sp>
      <p:pic>
        <p:nvPicPr>
          <p:cNvPr id="4" name="Picture 3" descr="12736985_10206215060717869_1386898254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723379" y="38884"/>
            <a:ext cx="3855697" cy="6858000"/>
          </a:xfrm>
          <a:prstGeom prst="rect">
            <a:avLst/>
          </a:prstGeom>
        </p:spPr>
      </p:pic>
      <p:sp>
        <p:nvSpPr>
          <p:cNvPr id="5" name="TextBox 4"/>
          <p:cNvSpPr txBox="1"/>
          <p:nvPr/>
        </p:nvSpPr>
        <p:spPr>
          <a:xfrm>
            <a:off x="979236" y="5409155"/>
            <a:ext cx="7833889" cy="1200329"/>
          </a:xfrm>
          <a:prstGeom prst="rect">
            <a:avLst/>
          </a:prstGeom>
          <a:noFill/>
          <a:ln>
            <a:noFill/>
          </a:ln>
        </p:spPr>
        <p:txBody>
          <a:bodyPr wrap="square" rtlCol="0">
            <a:spAutoFit/>
          </a:bodyPr>
          <a:lstStyle/>
          <a:p>
            <a:r>
              <a:rPr lang="en-US" dirty="0" smtClean="0"/>
              <a:t>Bonds between two carbon atoms need to be clear. </a:t>
            </a:r>
          </a:p>
          <a:p>
            <a:r>
              <a:rPr lang="en-US" dirty="0" smtClean="0"/>
              <a:t>The bond (which we draw as a line) should be between the two “C” atoms as shown in green. The mistake above is that the bond seems to be between a carbon and a hydrogen atom.</a:t>
            </a:r>
            <a:endParaRPr lang="en-US" dirty="0"/>
          </a:p>
        </p:txBody>
      </p:sp>
      <p:cxnSp>
        <p:nvCxnSpPr>
          <p:cNvPr id="7" name="Straight Connector 6"/>
          <p:cNvCxnSpPr/>
          <p:nvPr/>
        </p:nvCxnSpPr>
        <p:spPr>
          <a:xfrm>
            <a:off x="3962743" y="3151211"/>
            <a:ext cx="11759" cy="34099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113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Matters II</a:t>
            </a:r>
            <a:endParaRPr lang="en-US" dirty="0"/>
          </a:p>
        </p:txBody>
      </p:sp>
      <p:pic>
        <p:nvPicPr>
          <p:cNvPr id="4" name="Picture 3" descr="12751723_10206215061757895_1921822718_o.jpg"/>
          <p:cNvPicPr>
            <a:picLocks noChangeAspect="1"/>
          </p:cNvPicPr>
          <p:nvPr/>
        </p:nvPicPr>
        <p:blipFill rotWithShape="1">
          <a:blip r:embed="rId2">
            <a:extLst>
              <a:ext uri="{28A0092B-C50C-407E-A947-70E740481C1C}">
                <a14:useLocalDpi xmlns:a14="http://schemas.microsoft.com/office/drawing/2010/main" val="0"/>
              </a:ext>
            </a:extLst>
          </a:blip>
          <a:srcRect t="10957" b="23004"/>
          <a:stretch/>
        </p:blipFill>
        <p:spPr>
          <a:xfrm rot="16200000">
            <a:off x="3521018" y="1242834"/>
            <a:ext cx="4402789" cy="5171594"/>
          </a:xfrm>
          <a:prstGeom prst="rect">
            <a:avLst/>
          </a:prstGeom>
        </p:spPr>
      </p:pic>
      <p:sp>
        <p:nvSpPr>
          <p:cNvPr id="5" name="Right Arrow 4"/>
          <p:cNvSpPr/>
          <p:nvPr/>
        </p:nvSpPr>
        <p:spPr>
          <a:xfrm rot="1747040">
            <a:off x="2610058" y="3233334"/>
            <a:ext cx="2501862" cy="351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3006" y="1417638"/>
            <a:ext cx="2815303" cy="3693319"/>
          </a:xfrm>
          <a:prstGeom prst="rect">
            <a:avLst/>
          </a:prstGeom>
          <a:noFill/>
        </p:spPr>
        <p:txBody>
          <a:bodyPr wrap="square" rtlCol="0">
            <a:spAutoFit/>
          </a:bodyPr>
          <a:lstStyle/>
          <a:p>
            <a:r>
              <a:rPr lang="en-US" dirty="0" smtClean="0"/>
              <a:t>This example multiple mistakes:</a:t>
            </a:r>
          </a:p>
          <a:p>
            <a:pPr marL="342900" indent="-342900">
              <a:buAutoNum type="arabicParenR"/>
            </a:pPr>
            <a:r>
              <a:rPr lang="en-US" dirty="0" smtClean="0"/>
              <a:t>The bond is drawn between the “C” atom of the alkene and an “H” atom of the propyl group. </a:t>
            </a:r>
            <a:endParaRPr lang="en-US" dirty="0"/>
          </a:p>
          <a:p>
            <a:pPr marL="342900" indent="-342900">
              <a:buAutoNum type="arabicParenR"/>
            </a:pPr>
            <a:endParaRPr lang="en-US" dirty="0" smtClean="0"/>
          </a:p>
          <a:p>
            <a:pPr marL="342900" indent="-342900">
              <a:buAutoNum type="arabicParenR"/>
            </a:pPr>
            <a:r>
              <a:rPr lang="en-US" dirty="0" smtClean="0"/>
              <a:t>The bond should be drawn between the “C” atom of the alkene and </a:t>
            </a:r>
            <a:r>
              <a:rPr lang="en-US" dirty="0" err="1" smtClean="0"/>
              <a:t>this“C</a:t>
            </a:r>
            <a:r>
              <a:rPr lang="en-US" dirty="0" smtClean="0"/>
              <a:t>” atom of the propyl group. </a:t>
            </a:r>
          </a:p>
        </p:txBody>
      </p:sp>
      <p:sp>
        <p:nvSpPr>
          <p:cNvPr id="7" name="Right Arrow 6"/>
          <p:cNvSpPr/>
          <p:nvPr/>
        </p:nvSpPr>
        <p:spPr>
          <a:xfrm flipV="1">
            <a:off x="2853555" y="4436852"/>
            <a:ext cx="566120" cy="2753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387111" y="4428711"/>
            <a:ext cx="252461" cy="275391"/>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2700" cmpd="sng">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74988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Matters III</a:t>
            </a:r>
            <a:endParaRPr lang="en-US" dirty="0"/>
          </a:p>
        </p:txBody>
      </p:sp>
      <p:pic>
        <p:nvPicPr>
          <p:cNvPr id="4" name="Picture 3" descr="12699026_10206215062437912_205299294_o.jpg"/>
          <p:cNvPicPr>
            <a:picLocks noChangeAspect="1"/>
          </p:cNvPicPr>
          <p:nvPr/>
        </p:nvPicPr>
        <p:blipFill rotWithShape="1">
          <a:blip r:embed="rId2">
            <a:extLst>
              <a:ext uri="{28A0092B-C50C-407E-A947-70E740481C1C}">
                <a14:useLocalDpi xmlns:a14="http://schemas.microsoft.com/office/drawing/2010/main" val="0"/>
              </a:ext>
            </a:extLst>
          </a:blip>
          <a:srcRect t="37925" b="12772"/>
          <a:stretch/>
        </p:blipFill>
        <p:spPr>
          <a:xfrm>
            <a:off x="3285724" y="1417638"/>
            <a:ext cx="5401076" cy="4736385"/>
          </a:xfrm>
          <a:prstGeom prst="rect">
            <a:avLst/>
          </a:prstGeom>
        </p:spPr>
      </p:pic>
      <p:sp>
        <p:nvSpPr>
          <p:cNvPr id="5" name="TextBox 4"/>
          <p:cNvSpPr txBox="1"/>
          <p:nvPr/>
        </p:nvSpPr>
        <p:spPr>
          <a:xfrm>
            <a:off x="457200" y="1652345"/>
            <a:ext cx="2159197" cy="4247317"/>
          </a:xfrm>
          <a:prstGeom prst="rect">
            <a:avLst/>
          </a:prstGeom>
          <a:noFill/>
        </p:spPr>
        <p:txBody>
          <a:bodyPr wrap="square" rtlCol="0">
            <a:spAutoFit/>
          </a:bodyPr>
          <a:lstStyle/>
          <a:p>
            <a:r>
              <a:rPr lang="en-US" dirty="0" smtClean="0"/>
              <a:t>You shouldn’t draw hydrocarbon tails vertically when using letters (e.g. –CH</a:t>
            </a:r>
            <a:r>
              <a:rPr lang="en-US" baseline="-25000" dirty="0" smtClean="0"/>
              <a:t>2</a:t>
            </a:r>
            <a:r>
              <a:rPr lang="en-US" dirty="0" smtClean="0"/>
              <a:t>-).</a:t>
            </a:r>
          </a:p>
          <a:p>
            <a:endParaRPr lang="en-US" dirty="0"/>
          </a:p>
          <a:p>
            <a:r>
              <a:rPr lang="en-US" dirty="0" smtClean="0"/>
              <a:t>If you must draw hydrocarbon tails vertically using letters, clearly draw the bonds between “C” atoms of the  methylene units (see the green lines). Again, we don’t like to see this.</a:t>
            </a:r>
            <a:endParaRPr lang="en-US" dirty="0"/>
          </a:p>
        </p:txBody>
      </p:sp>
      <p:cxnSp>
        <p:nvCxnSpPr>
          <p:cNvPr id="9" name="Straight Connector 8"/>
          <p:cNvCxnSpPr/>
          <p:nvPr/>
        </p:nvCxnSpPr>
        <p:spPr>
          <a:xfrm>
            <a:off x="5499688" y="3468864"/>
            <a:ext cx="95111" cy="39164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728947" y="3817087"/>
            <a:ext cx="49012" cy="2896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77959" y="4313700"/>
            <a:ext cx="44758" cy="14546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730403" y="3077218"/>
            <a:ext cx="0" cy="51473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52132" y="3028200"/>
            <a:ext cx="47556" cy="30079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09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Angles Matter I</a:t>
            </a:r>
            <a:endParaRPr lang="en-US" dirty="0"/>
          </a:p>
        </p:txBody>
      </p:sp>
      <p:pic>
        <p:nvPicPr>
          <p:cNvPr id="5" name="Picture 4" descr="12751755_10206215060797871_1159220580_o (1).jpg"/>
          <p:cNvPicPr>
            <a:picLocks noChangeAspect="1"/>
          </p:cNvPicPr>
          <p:nvPr/>
        </p:nvPicPr>
        <p:blipFill rotWithShape="1">
          <a:blip r:embed="rId2">
            <a:extLst>
              <a:ext uri="{28A0092B-C50C-407E-A947-70E740481C1C}">
                <a14:useLocalDpi xmlns:a14="http://schemas.microsoft.com/office/drawing/2010/main" val="0"/>
              </a:ext>
            </a:extLst>
          </a:blip>
          <a:srcRect t="22112" b="19212"/>
          <a:stretch/>
        </p:blipFill>
        <p:spPr>
          <a:xfrm rot="5400000">
            <a:off x="3741011" y="1333465"/>
            <a:ext cx="3855697" cy="4024048"/>
          </a:xfrm>
          <a:prstGeom prst="rect">
            <a:avLst/>
          </a:prstGeom>
        </p:spPr>
      </p:pic>
      <p:sp>
        <p:nvSpPr>
          <p:cNvPr id="6" name="TextBox 5"/>
          <p:cNvSpPr txBox="1"/>
          <p:nvPr/>
        </p:nvSpPr>
        <p:spPr>
          <a:xfrm>
            <a:off x="4982709" y="5645515"/>
            <a:ext cx="2698175" cy="646331"/>
          </a:xfrm>
          <a:prstGeom prst="rect">
            <a:avLst/>
          </a:prstGeom>
          <a:noFill/>
        </p:spPr>
        <p:txBody>
          <a:bodyPr wrap="none" rtlCol="0">
            <a:spAutoFit/>
          </a:bodyPr>
          <a:lstStyle/>
          <a:p>
            <a:r>
              <a:rPr lang="en-US" dirty="0" smtClean="0"/>
              <a:t>Alkenes (sp</a:t>
            </a:r>
            <a:r>
              <a:rPr lang="en-US" baseline="30000" dirty="0" smtClean="0"/>
              <a:t>2</a:t>
            </a:r>
            <a:r>
              <a:rPr lang="en-US" dirty="0" smtClean="0"/>
              <a:t>) – 120˚ angles</a:t>
            </a:r>
          </a:p>
          <a:p>
            <a:r>
              <a:rPr lang="en-US" dirty="0" smtClean="0"/>
              <a:t>Alkynes (</a:t>
            </a:r>
            <a:r>
              <a:rPr lang="en-US" dirty="0" err="1" smtClean="0"/>
              <a:t>sp</a:t>
            </a:r>
            <a:r>
              <a:rPr lang="en-US" dirty="0" smtClean="0"/>
              <a:t>) – 180˚ angles</a:t>
            </a:r>
            <a:endParaRPr lang="en-US" dirty="0"/>
          </a:p>
        </p:txBody>
      </p:sp>
      <p:sp>
        <p:nvSpPr>
          <p:cNvPr id="7" name="TextBox 6"/>
          <p:cNvSpPr txBox="1"/>
          <p:nvPr/>
        </p:nvSpPr>
        <p:spPr>
          <a:xfrm>
            <a:off x="355986" y="1878355"/>
            <a:ext cx="2818912" cy="2031325"/>
          </a:xfrm>
          <a:prstGeom prst="rect">
            <a:avLst/>
          </a:prstGeom>
          <a:noFill/>
          <a:ln>
            <a:noFill/>
          </a:ln>
        </p:spPr>
        <p:txBody>
          <a:bodyPr wrap="square" rtlCol="0">
            <a:spAutoFit/>
          </a:bodyPr>
          <a:lstStyle/>
          <a:p>
            <a:r>
              <a:rPr lang="en-US" dirty="0" smtClean="0"/>
              <a:t>As drawn in grey, the angles between groups bound to this carbon are good because they are all ~120˚ (Note the connectivity issue – the proper bond is shown in green)</a:t>
            </a:r>
            <a:endParaRPr lang="en-US" dirty="0"/>
          </a:p>
        </p:txBody>
      </p:sp>
      <p:sp>
        <p:nvSpPr>
          <p:cNvPr id="8" name="Right Arrow 7"/>
          <p:cNvSpPr/>
          <p:nvPr/>
        </p:nvSpPr>
        <p:spPr>
          <a:xfrm>
            <a:off x="3014210" y="2478520"/>
            <a:ext cx="1565921" cy="2906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9717466">
            <a:off x="2568098" y="3738334"/>
            <a:ext cx="2283959" cy="2952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55986" y="4073009"/>
            <a:ext cx="2302237" cy="1200329"/>
          </a:xfrm>
          <a:prstGeom prst="rect">
            <a:avLst/>
          </a:prstGeom>
          <a:noFill/>
        </p:spPr>
        <p:txBody>
          <a:bodyPr wrap="square" rtlCol="0">
            <a:spAutoFit/>
          </a:bodyPr>
          <a:lstStyle/>
          <a:p>
            <a:r>
              <a:rPr lang="en-US" dirty="0" smtClean="0"/>
              <a:t>Poorly drawn angles – does not represent the “Z” product that is actually produced</a:t>
            </a:r>
            <a:endParaRPr lang="en-US" dirty="0"/>
          </a:p>
        </p:txBody>
      </p:sp>
      <p:cxnSp>
        <p:nvCxnSpPr>
          <p:cNvPr id="14" name="Straight Connector 13"/>
          <p:cNvCxnSpPr/>
          <p:nvPr/>
        </p:nvCxnSpPr>
        <p:spPr>
          <a:xfrm flipH="1" flipV="1">
            <a:off x="4541731" y="2238688"/>
            <a:ext cx="96861" cy="23983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34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Angles </a:t>
            </a:r>
            <a:r>
              <a:rPr lang="en-US" dirty="0" smtClean="0"/>
              <a:t>Matter </a:t>
            </a:r>
            <a:r>
              <a:rPr lang="en-US" dirty="0" smtClean="0"/>
              <a:t>II</a:t>
            </a:r>
            <a:endParaRPr lang="en-US" dirty="0"/>
          </a:p>
        </p:txBody>
      </p:sp>
      <p:pic>
        <p:nvPicPr>
          <p:cNvPr id="4" name="Picture 3" descr="12499137_10206215059997851_909361463_o.jpg"/>
          <p:cNvPicPr>
            <a:picLocks noChangeAspect="1"/>
          </p:cNvPicPr>
          <p:nvPr/>
        </p:nvPicPr>
        <p:blipFill rotWithShape="1">
          <a:blip r:embed="rId2">
            <a:extLst>
              <a:ext uri="{28A0092B-C50C-407E-A947-70E740481C1C}">
                <a14:useLocalDpi xmlns:a14="http://schemas.microsoft.com/office/drawing/2010/main" val="0"/>
              </a:ext>
            </a:extLst>
          </a:blip>
          <a:srcRect t="37925" b="4517"/>
          <a:stretch/>
        </p:blipFill>
        <p:spPr>
          <a:xfrm>
            <a:off x="3473252" y="1363440"/>
            <a:ext cx="5064463" cy="5184746"/>
          </a:xfrm>
          <a:prstGeom prst="rect">
            <a:avLst/>
          </a:prstGeom>
        </p:spPr>
      </p:pic>
      <p:sp>
        <p:nvSpPr>
          <p:cNvPr id="5" name="TextBox 4"/>
          <p:cNvSpPr txBox="1"/>
          <p:nvPr/>
        </p:nvSpPr>
        <p:spPr>
          <a:xfrm>
            <a:off x="457200" y="2203128"/>
            <a:ext cx="2817711" cy="2031325"/>
          </a:xfrm>
          <a:prstGeom prst="rect">
            <a:avLst/>
          </a:prstGeom>
          <a:noFill/>
        </p:spPr>
        <p:txBody>
          <a:bodyPr wrap="none" rtlCol="0">
            <a:spAutoFit/>
          </a:bodyPr>
          <a:lstStyle/>
          <a:p>
            <a:r>
              <a:rPr lang="en-US" dirty="0" smtClean="0"/>
              <a:t>Alkenes (sp</a:t>
            </a:r>
            <a:r>
              <a:rPr lang="en-US" baseline="30000" dirty="0" smtClean="0"/>
              <a:t>2</a:t>
            </a:r>
            <a:r>
              <a:rPr lang="en-US" dirty="0" smtClean="0"/>
              <a:t>) – 120˚ angles</a:t>
            </a:r>
          </a:p>
          <a:p>
            <a:r>
              <a:rPr lang="en-US" dirty="0" smtClean="0"/>
              <a:t>Alkynes (</a:t>
            </a:r>
            <a:r>
              <a:rPr lang="en-US" dirty="0" err="1" smtClean="0"/>
              <a:t>sp</a:t>
            </a:r>
            <a:r>
              <a:rPr lang="en-US" dirty="0" smtClean="0"/>
              <a:t>) – 180˚ angles</a:t>
            </a:r>
          </a:p>
          <a:p>
            <a:endParaRPr lang="en-US" dirty="0"/>
          </a:p>
          <a:p>
            <a:endParaRPr lang="en-US" dirty="0" smtClean="0"/>
          </a:p>
          <a:p>
            <a:r>
              <a:rPr lang="en-US" dirty="0" smtClean="0"/>
              <a:t>Here is another example of</a:t>
            </a:r>
          </a:p>
          <a:p>
            <a:r>
              <a:rPr lang="en-US" dirty="0" smtClean="0"/>
              <a:t>poorly drawn angles around</a:t>
            </a:r>
          </a:p>
          <a:p>
            <a:r>
              <a:rPr lang="en-US" dirty="0" smtClean="0"/>
              <a:t>an sp</a:t>
            </a:r>
            <a:r>
              <a:rPr lang="en-US" baseline="30000" dirty="0" smtClean="0"/>
              <a:t>2</a:t>
            </a:r>
            <a:r>
              <a:rPr lang="en-US" dirty="0" smtClean="0"/>
              <a:t> hybridized carbon.</a:t>
            </a:r>
          </a:p>
        </p:txBody>
      </p:sp>
    </p:spTree>
    <p:extLst>
      <p:ext uri="{BB962C8B-B14F-4D97-AF65-F5344CB8AC3E}">
        <p14:creationId xmlns:p14="http://schemas.microsoft.com/office/powerpoint/2010/main" val="35010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Line-angle drawings are accepted</a:t>
            </a:r>
            <a:endParaRPr lang="en-US" dirty="0"/>
          </a:p>
        </p:txBody>
      </p:sp>
      <p:pic>
        <p:nvPicPr>
          <p:cNvPr id="4" name="Picture 3" descr="12736702_10206215059717844_1791257380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78653" y="-378119"/>
            <a:ext cx="4612390" cy="8203905"/>
          </a:xfrm>
          <a:prstGeom prst="rect">
            <a:avLst/>
          </a:prstGeom>
        </p:spPr>
      </p:pic>
      <p:sp>
        <p:nvSpPr>
          <p:cNvPr id="5" name="TextBox 4"/>
          <p:cNvSpPr txBox="1"/>
          <p:nvPr/>
        </p:nvSpPr>
        <p:spPr>
          <a:xfrm>
            <a:off x="482895" y="6030029"/>
            <a:ext cx="8344502" cy="646331"/>
          </a:xfrm>
          <a:prstGeom prst="rect">
            <a:avLst/>
          </a:prstGeom>
          <a:noFill/>
        </p:spPr>
        <p:txBody>
          <a:bodyPr wrap="none" rtlCol="0">
            <a:spAutoFit/>
          </a:bodyPr>
          <a:lstStyle/>
          <a:p>
            <a:r>
              <a:rPr lang="en-US" dirty="0" smtClean="0"/>
              <a:t>You don’t have to write “C” for every Carbon atom in a mechanism unless you want to! </a:t>
            </a:r>
          </a:p>
          <a:p>
            <a:r>
              <a:rPr lang="en-US" dirty="0" smtClean="0"/>
              <a:t>This mechanism is perfectly correct as drawn.</a:t>
            </a:r>
            <a:endParaRPr lang="en-US" dirty="0"/>
          </a:p>
        </p:txBody>
      </p:sp>
    </p:spTree>
    <p:extLst>
      <p:ext uri="{BB962C8B-B14F-4D97-AF65-F5344CB8AC3E}">
        <p14:creationId xmlns:p14="http://schemas.microsoft.com/office/powerpoint/2010/main" val="385370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Four Basic Mechanistic Elements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Make a bond</a:t>
            </a:r>
          </a:p>
          <a:p>
            <a:pPr marL="514350" indent="-514350">
              <a:buFont typeface="+mj-lt"/>
              <a:buAutoNum type="arabicPeriod"/>
            </a:pPr>
            <a:r>
              <a:rPr lang="en-US" dirty="0" smtClean="0"/>
              <a:t>Break a bond</a:t>
            </a:r>
          </a:p>
          <a:p>
            <a:pPr marL="514350" indent="-514350">
              <a:buFont typeface="+mj-lt"/>
              <a:buAutoNum type="arabicPeriod"/>
            </a:pPr>
            <a:r>
              <a:rPr lang="en-US" dirty="0" smtClean="0"/>
              <a:t>Add a proton</a:t>
            </a:r>
          </a:p>
          <a:p>
            <a:pPr marL="514350" indent="-514350">
              <a:buFont typeface="+mj-lt"/>
              <a:buAutoNum type="arabicPeriod"/>
            </a:pPr>
            <a:r>
              <a:rPr lang="en-US" dirty="0" smtClean="0"/>
              <a:t>Take a proton away</a:t>
            </a:r>
          </a:p>
          <a:p>
            <a:pPr marL="514350" indent="-514350">
              <a:buFont typeface="+mj-lt"/>
              <a:buAutoNum type="arabicPeriod"/>
            </a:pPr>
            <a:endParaRPr lang="en-US" dirty="0"/>
          </a:p>
          <a:p>
            <a:r>
              <a:rPr lang="en-US" dirty="0" smtClean="0"/>
              <a:t>Does not include:</a:t>
            </a:r>
          </a:p>
          <a:p>
            <a:pPr lvl="1"/>
            <a:r>
              <a:rPr lang="en-US" dirty="0" smtClean="0"/>
              <a:t>“Creation of four membered ring”</a:t>
            </a:r>
          </a:p>
          <a:p>
            <a:pPr lvl="1"/>
            <a:r>
              <a:rPr lang="en-US" dirty="0" smtClean="0"/>
              <a:t>“Remember this </a:t>
            </a:r>
            <a:r>
              <a:rPr lang="en-US" dirty="0" smtClean="0"/>
              <a:t>step</a:t>
            </a:r>
            <a:r>
              <a:rPr lang="en-US" dirty="0" smtClean="0"/>
              <a:t>”</a:t>
            </a:r>
            <a:endParaRPr lang="en-US" dirty="0" smtClean="0"/>
          </a:p>
        </p:txBody>
      </p:sp>
    </p:spTree>
    <p:extLst>
      <p:ext uri="{BB962C8B-B14F-4D97-AF65-F5344CB8AC3E}">
        <p14:creationId xmlns:p14="http://schemas.microsoft.com/office/powerpoint/2010/main" val="226058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2960</TotalTime>
  <Words>738</Words>
  <Application>Microsoft Macintosh PowerPoint</Application>
  <PresentationFormat>On-screen Show (4:3)</PresentationFormat>
  <Paragraphs>72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Mechanism advice from the TAs</vt:lpstr>
      <vt:lpstr>If you write “C” you must draw all bonds!</vt:lpstr>
      <vt:lpstr>Connectivity matters!</vt:lpstr>
      <vt:lpstr>Connectivity Matters II</vt:lpstr>
      <vt:lpstr>Connectivity Matters III</vt:lpstr>
      <vt:lpstr>Angles Matter I</vt:lpstr>
      <vt:lpstr>Angles Matter II</vt:lpstr>
      <vt:lpstr>Line-angle drawings are accepted</vt:lpstr>
      <vt:lpstr>The Four Basic Mechanistic Elements</vt:lpstr>
      <vt:lpstr>Read the instructions</vt:lpstr>
      <vt:lpstr>Arrows come from lone pairs/bonds</vt:lpstr>
      <vt:lpstr>Follow your arrows!</vt:lpstr>
      <vt:lpstr>Draw all products created in mechanisms</vt:lpstr>
      <vt:lpstr>Make double headed arrows obvious</vt:lpstr>
      <vt:lpstr>DO NOT USE ANY COLOR CLOSE TO RED</vt:lpstr>
      <vt:lpstr>Moving forward, we will no longer grade anything written in any color resembling red. We encourage you to use colors like black, blue, green, or grey if you want to write in multiple colors.</vt:lpstr>
      <vt:lpstr>Read the info on the website</vt:lpstr>
      <vt:lpstr>Talk to the TAs if</vt:lpstr>
      <vt:lpstr>If you don’t understand why we marked something wrong, ask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the info on the website</dc:title>
  <dc:creator>Chris Wight</dc:creator>
  <cp:lastModifiedBy>Chris Wight</cp:lastModifiedBy>
  <cp:revision>15</cp:revision>
  <dcterms:created xsi:type="dcterms:W3CDTF">2016-02-13T17:00:35Z</dcterms:created>
  <dcterms:modified xsi:type="dcterms:W3CDTF">2016-02-15T18:33:09Z</dcterms:modified>
</cp:coreProperties>
</file>